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49" r:id="rId2"/>
    <p:sldId id="319" r:id="rId3"/>
    <p:sldId id="320" r:id="rId4"/>
    <p:sldId id="321" r:id="rId5"/>
    <p:sldId id="322" r:id="rId6"/>
    <p:sldId id="323" r:id="rId7"/>
    <p:sldId id="324" r:id="rId8"/>
    <p:sldId id="361" r:id="rId9"/>
    <p:sldId id="365" r:id="rId10"/>
    <p:sldId id="947" r:id="rId11"/>
    <p:sldId id="326" r:id="rId12"/>
    <p:sldId id="36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56" r:id="rId21"/>
    <p:sldId id="334" r:id="rId22"/>
    <p:sldId id="335" r:id="rId23"/>
    <p:sldId id="336" r:id="rId24"/>
    <p:sldId id="337" r:id="rId25"/>
    <p:sldId id="338" r:id="rId26"/>
    <p:sldId id="340" r:id="rId27"/>
    <p:sldId id="348" r:id="rId28"/>
    <p:sldId id="349" r:id="rId29"/>
    <p:sldId id="942" r:id="rId30"/>
    <p:sldId id="1059" r:id="rId31"/>
    <p:sldId id="351" r:id="rId32"/>
    <p:sldId id="352" r:id="rId33"/>
    <p:sldId id="343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Kennedy" initials="EK" lastIdx="1" clrIdx="0">
    <p:extLst>
      <p:ext uri="{19B8F6BF-5375-455C-9EA6-DF929625EA0E}">
        <p15:presenceInfo xmlns:p15="http://schemas.microsoft.com/office/powerpoint/2012/main" userId="c89b405224af44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4A1D7-24F9-4416-966C-0136DE0519C3}" v="81" dt="2021-02-05T16:07:58.740"/>
    <p1510:client id="{4FD333D8-C14A-4A8F-BF89-F7779C9570AD}" v="16" dt="2023-09-19T09:53:33.702"/>
    <p1510:client id="{6DED0717-3A74-46DF-AE2F-7C0EFE03A09B}" v="6" dt="2021-02-12T16:11:51.904"/>
    <p1510:client id="{B87E8839-1FD2-4F93-B59F-F827B5315EDE}" v="46" dt="2021-02-09T16:09:07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7" autoAdjust="0"/>
    <p:restoredTop sz="94660"/>
  </p:normalViewPr>
  <p:slideViewPr>
    <p:cSldViewPr>
      <p:cViewPr varScale="1">
        <p:scale>
          <a:sx n="80" d="100"/>
          <a:sy n="80" d="100"/>
        </p:scale>
        <p:origin x="82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rld Without Genocide" clId="Web-{4FD333D8-C14A-4A8F-BF89-F7779C9570AD}"/>
    <pc:docChg chg="modSld sldOrd">
      <pc:chgData name="World Without Genocide" userId="" providerId="" clId="Web-{4FD333D8-C14A-4A8F-BF89-F7779C9570AD}" dt="2023-09-19T09:53:33.702" v="10" actId="1076"/>
      <pc:docMkLst>
        <pc:docMk/>
      </pc:docMkLst>
      <pc:sldChg chg="modSp">
        <pc:chgData name="World Without Genocide" userId="" providerId="" clId="Web-{4FD333D8-C14A-4A8F-BF89-F7779C9570AD}" dt="2023-09-19T09:52:23.262" v="1" actId="20577"/>
        <pc:sldMkLst>
          <pc:docMk/>
          <pc:sldMk cId="2441212723" sldId="320"/>
        </pc:sldMkLst>
        <pc:spChg chg="mod">
          <ac:chgData name="World Without Genocide" userId="" providerId="" clId="Web-{4FD333D8-C14A-4A8F-BF89-F7779C9570AD}" dt="2023-09-19T09:52:23.262" v="1" actId="20577"/>
          <ac:spMkLst>
            <pc:docMk/>
            <pc:sldMk cId="2441212723" sldId="320"/>
            <ac:spMk id="3" creationId="{00000000-0000-0000-0000-000000000000}"/>
          </ac:spMkLst>
        </pc:spChg>
      </pc:sldChg>
      <pc:sldChg chg="modSp">
        <pc:chgData name="World Without Genocide" userId="" providerId="" clId="Web-{4FD333D8-C14A-4A8F-BF89-F7779C9570AD}" dt="2023-09-19T09:52:45.450" v="3" actId="20577"/>
        <pc:sldMkLst>
          <pc:docMk/>
          <pc:sldMk cId="600805010" sldId="322"/>
        </pc:sldMkLst>
        <pc:spChg chg="mod">
          <ac:chgData name="World Without Genocide" userId="" providerId="" clId="Web-{4FD333D8-C14A-4A8F-BF89-F7779C9570AD}" dt="2023-09-19T09:52:45.450" v="3" actId="20577"/>
          <ac:spMkLst>
            <pc:docMk/>
            <pc:sldMk cId="600805010" sldId="322"/>
            <ac:spMk id="3" creationId="{00000000-0000-0000-0000-000000000000}"/>
          </ac:spMkLst>
        </pc:spChg>
      </pc:sldChg>
      <pc:sldChg chg="ord">
        <pc:chgData name="World Without Genocide" userId="" providerId="" clId="Web-{4FD333D8-C14A-4A8F-BF89-F7779C9570AD}" dt="2023-09-19T09:52:53.935" v="4"/>
        <pc:sldMkLst>
          <pc:docMk/>
          <pc:sldMk cId="623393556" sldId="361"/>
        </pc:sldMkLst>
      </pc:sldChg>
      <pc:sldChg chg="modSp">
        <pc:chgData name="World Without Genocide" userId="" providerId="" clId="Web-{4FD333D8-C14A-4A8F-BF89-F7779C9570AD}" dt="2023-09-19T09:53:33.702" v="10" actId="1076"/>
        <pc:sldMkLst>
          <pc:docMk/>
          <pc:sldMk cId="2069911350" sldId="366"/>
        </pc:sldMkLst>
        <pc:picChg chg="mod">
          <ac:chgData name="World Without Genocide" userId="" providerId="" clId="Web-{4FD333D8-C14A-4A8F-BF89-F7779C9570AD}" dt="2023-09-19T09:53:33.702" v="10" actId="1076"/>
          <ac:picMkLst>
            <pc:docMk/>
            <pc:sldMk cId="2069911350" sldId="366"/>
            <ac:picMk id="10" creationId="{00000000-0000-0000-0000-000000000000}"/>
          </ac:picMkLst>
        </pc:picChg>
      </pc:sldChg>
      <pc:sldChg chg="modSp">
        <pc:chgData name="World Without Genocide" userId="" providerId="" clId="Web-{4FD333D8-C14A-4A8F-BF89-F7779C9570AD}" dt="2023-09-19T09:53:23.436" v="9" actId="20577"/>
        <pc:sldMkLst>
          <pc:docMk/>
          <pc:sldMk cId="25022955" sldId="947"/>
        </pc:sldMkLst>
        <pc:spChg chg="mod">
          <ac:chgData name="World Without Genocide" userId="" providerId="" clId="Web-{4FD333D8-C14A-4A8F-BF89-F7779C9570AD}" dt="2023-09-19T09:53:23.436" v="9" actId="20577"/>
          <ac:spMkLst>
            <pc:docMk/>
            <pc:sldMk cId="25022955" sldId="947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EBF71-E771-4053-B1AD-ADCE6A3B9CB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BE2B-1C3F-484E-92C7-830F184E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0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B212-A25B-49F7-8A4B-2CC1D35B5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B212-A25B-49F7-8A4B-2CC1D35B5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8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B212-A25B-49F7-8A4B-2CC1D35B5E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CEDAW</a:t>
            </a:r>
            <a:r>
              <a:rPr lang="en-US" baseline="0" dirty="0"/>
              <a:t> has three interwoven core principles:  substantive equality, non-discrimination, and state obligation. </a:t>
            </a:r>
          </a:p>
          <a:p>
            <a:endParaRPr lang="en-US" baseline="0" dirty="0"/>
          </a:p>
          <a:p>
            <a:r>
              <a:rPr lang="en-US" baseline="0" dirty="0"/>
              <a:t>3)  The countries who have ratified CEDAW are state-parties to the treaty, meaning their government has signed on to the treaty and, by doing so, agreed to take measures to improve the status of women in the country.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B212-A25B-49F7-8A4B-2CC1D35B5E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4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0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5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0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3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1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3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3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BFA3-A9B2-447A-871B-A76F6AF541E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3C765-AF5F-4608-B3A7-45F729B1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47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thmedia.org/2012/09/the-new-york-times-op-ed-which-of-the-following-countries-does-not-guarantee-its-citizens-the-right-to-vot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ructionlawsignal.com/by-subject/contract/construction-contracts-the-basics-1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quotesjunk.com/marvelous-human-rights-quote-womens-rights-are-human-rights-hillary-clinto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blackroberegiment.com/shining_city_upon_hill-american-exceptionalis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dy@worldwithoutgenocide.or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orldwithoutgenocide.org/" TargetMode="Externa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hyperlink" Target="https://vpc.org/studies/amroul2020.pdf" TargetMode="External"/><Relationship Id="rId18" Type="http://schemas.openxmlformats.org/officeDocument/2006/relationships/hyperlink" Target="https://pixabay.com/illustrations/vote-election-clipart-sign-badge-5619820/" TargetMode="External"/><Relationship Id="rId26" Type="http://schemas.openxmlformats.org/officeDocument/2006/relationships/hyperlink" Target="https://creativecommons.org/licenses/by/2.0/legalcode" TargetMode="External"/><Relationship Id="rId21" Type="http://schemas.openxmlformats.org/officeDocument/2006/relationships/hyperlink" Target="https://pixnio.com/creative-commons-license" TargetMode="External"/><Relationship Id="rId34" Type="http://schemas.openxmlformats.org/officeDocument/2006/relationships/hyperlink" Target="https://creativecommons.org/licenses/by/4.0/legalcode" TargetMode="External"/><Relationship Id="rId7" Type="http://schemas.openxmlformats.org/officeDocument/2006/relationships/hyperlink" Target="https://data.worldbank.org/indicator/SH.STA.MMRT?locations=CA-US&amp;year_high_desc=false" TargetMode="External"/><Relationship Id="rId12" Type="http://schemas.openxmlformats.org/officeDocument/2006/relationships/hyperlink" Target="http://www.endthebacklog.org/" TargetMode="External"/><Relationship Id="rId17" Type="http://schemas.openxmlformats.org/officeDocument/2006/relationships/hyperlink" Target="https://pxhere.com/en/photo/1186582" TargetMode="External"/><Relationship Id="rId25" Type="http://schemas.openxmlformats.org/officeDocument/2006/relationships/hyperlink" Target="https://commons.wikimedia.org/wiki/File:Women%27s_Rights_are_Human_Rights_(31608110754).jpg" TargetMode="External"/><Relationship Id="rId33" Type="http://schemas.openxmlformats.org/officeDocument/2006/relationships/hyperlink" Target="https://iconscout.com/illustration/handicapped-woman-sitting-on-wheelchair-1668010" TargetMode="External"/><Relationship Id="rId38" Type="http://schemas.openxmlformats.org/officeDocument/2006/relationships/hyperlink" Target="https://creativecommons.org/licenses/by-sa/2.0/legalcode" TargetMode="External"/><Relationship Id="rId2" Type="http://schemas.openxmlformats.org/officeDocument/2006/relationships/hyperlink" Target="https://commons.wikimedia.org/wiki/File:Gender_pay_gap.svg" TargetMode="External"/><Relationship Id="rId16" Type="http://schemas.openxmlformats.org/officeDocument/2006/relationships/hyperlink" Target="https://creativecommons.org/licenses/by-sa/3.0/legalcode" TargetMode="External"/><Relationship Id="rId20" Type="http://schemas.openxmlformats.org/officeDocument/2006/relationships/hyperlink" Target="https://pixnio.com/miscellaneous/paper-document-signature-pencil-hand-finger-pencil-paperwork-contract" TargetMode="External"/><Relationship Id="rId29" Type="http://schemas.openxmlformats.org/officeDocument/2006/relationships/hyperlink" Target="http://citiesforcedaw.org/resourc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sychiatry.emory.edu/niaproject/resources/dv-facts.html" TargetMode="External"/><Relationship Id="rId11" Type="http://schemas.openxmlformats.org/officeDocument/2006/relationships/hyperlink" Target="https://padv.org/" TargetMode="External"/><Relationship Id="rId24" Type="http://schemas.openxmlformats.org/officeDocument/2006/relationships/hyperlink" Target="https://commons.wikimedia.org/wiki/File:CEDAW-members.PNG" TargetMode="External"/><Relationship Id="rId32" Type="http://schemas.openxmlformats.org/officeDocument/2006/relationships/hyperlink" Target="https://commons.wikimedia.org/wiki/File:Viqarunnisa_noon_school_%26_college001.jpg" TargetMode="External"/><Relationship Id="rId37" Type="http://schemas.openxmlformats.org/officeDocument/2006/relationships/hyperlink" Target="https://commons.wikimedia.org/wiki/File:Indigenous_Women_outside_Church_-_San_Cristobal_de_las_Casas_-_Chiapas_-_Mexico_(15458703199).jpg" TargetMode="External"/><Relationship Id="rId5" Type="http://schemas.openxmlformats.org/officeDocument/2006/relationships/hyperlink" Target="https://creativecommons.org/licenses/by-sa/2.5/legalcode" TargetMode="External"/><Relationship Id="rId15" Type="http://schemas.openxmlformats.org/officeDocument/2006/relationships/hyperlink" Target="https://commons.wikimedia.org/wiki/File:Cedaw.jpg" TargetMode="External"/><Relationship Id="rId23" Type="http://schemas.openxmlformats.org/officeDocument/2006/relationships/hyperlink" Target="https://creativecommons.org/licenses/by-sa/4.0/legalcode" TargetMode="External"/><Relationship Id="rId28" Type="http://schemas.openxmlformats.org/officeDocument/2006/relationships/hyperlink" Target="https://commons.wikimedia.org/wiki/File:US_Capitol_west_side.JPG" TargetMode="External"/><Relationship Id="rId36" Type="http://schemas.openxmlformats.org/officeDocument/2006/relationships/hyperlink" Target="https://pixabay.com/illustrations/vote-ballot-box-ballot-box-icon-5676562/" TargetMode="External"/><Relationship Id="rId10" Type="http://schemas.openxmlformats.org/officeDocument/2006/relationships/hyperlink" Target="https://www.worldvision.org/sponsorship-news-stories/global-poverty-facts" TargetMode="External"/><Relationship Id="rId19" Type="http://schemas.openxmlformats.org/officeDocument/2006/relationships/hyperlink" Target="https://pixabay.com/service/terms/" TargetMode="External"/><Relationship Id="rId31" Type="http://schemas.openxmlformats.org/officeDocument/2006/relationships/hyperlink" Target="https://commons.wikimedia.org/wiki/File:SenatorProxmire.jpg" TargetMode="External"/><Relationship Id="rId4" Type="http://schemas.openxmlformats.org/officeDocument/2006/relationships/hyperlink" Target="https://commons.wikimedia.org/wiki/File:USA_Flag_Map.svg" TargetMode="External"/><Relationship Id="rId9" Type="http://schemas.openxmlformats.org/officeDocument/2006/relationships/hyperlink" Target="https://www.cnbc.com/2020/09/18/new-census-data-reveals-no-progress-has-been-made-closing-the-gender-pay-gap.html" TargetMode="External"/><Relationship Id="rId14" Type="http://schemas.openxmlformats.org/officeDocument/2006/relationships/hyperlink" Target="https://commons.wikimedia.org/wiki/File:United_States_House_of_Representatives_chamber.jpg" TargetMode="External"/><Relationship Id="rId22" Type="http://schemas.openxmlformats.org/officeDocument/2006/relationships/hyperlink" Target="https://commons.wikimedia.org/wiki/File:Ratification_of_the_(Optional)_Protocol_to_CEDAW_(March_2019).jpg" TargetMode="External"/><Relationship Id="rId27" Type="http://schemas.openxmlformats.org/officeDocument/2006/relationships/hyperlink" Target="https://commons.wikimedia.org/wiki/File:3D_illustration_image_of_a_gavel_-_auction_hammer_-_free_to_use_in_your_projects_04.jpg" TargetMode="External"/><Relationship Id="rId30" Type="http://schemas.openxmlformats.org/officeDocument/2006/relationships/hyperlink" Target="https://pxhere.com/en/photo/1191114" TargetMode="External"/><Relationship Id="rId35" Type="http://schemas.openxmlformats.org/officeDocument/2006/relationships/hyperlink" Target="https://pixy.org/43152/" TargetMode="External"/><Relationship Id="rId8" Type="http://schemas.openxmlformats.org/officeDocument/2006/relationships/hyperlink" Target="https://www.americanprogress.org/issues/women/reports/2020/08/03/488536/basic-facts-women-poverty/" TargetMode="External"/><Relationship Id="rId3" Type="http://schemas.openxmlformats.org/officeDocument/2006/relationships/hyperlink" Target="https://creativecommons.org/publicdomain/zero/1.0/legalco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nba-nyc.org/pay-equity-is-less-tha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a=G&amp;hl=en&amp;q=estados+unidos+de+america&amp;tbm=isch&amp;tbs=simg:CAQSlQEJ7K5lu1RlxOkaiQELEKjU2AQaBAgBCAgMCxCwjKcIGmAKXggDEiazAmG3AusB4AGFCoQUPeYB-AihK_1QioCvzIvE-mymWOcY_1nTm2PRowg50J7NMkUw9426JDcwFvA9us7M-ZDvJPZAwpjGfMTNClYjMNq2c8sC_1qgG8mAVJ0IAQMCxCOrv4IGgoKCAgBEgQg2BBeDA&amp;ved=0ahUKEwjHruj-r6zQAhVFWCYKHdD6AHYQwg4IGig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4319" y="821116"/>
            <a:ext cx="1847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01190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867400"/>
            <a:ext cx="945216" cy="50116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524000" y="6477000"/>
            <a:ext cx="9144000" cy="381000"/>
          </a:xfrm>
          <a:prstGeom prst="roundRect">
            <a:avLst/>
          </a:prstGeom>
          <a:solidFill>
            <a:srgbClr val="BE7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" y="882925"/>
            <a:ext cx="11734800" cy="56784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kern="0" dirty="0"/>
              <a:t>Women in the US Senate EVER, since 1789: </a:t>
            </a:r>
            <a:r>
              <a:rPr lang="en-US" sz="4400" b="1" kern="0" dirty="0">
                <a:solidFill>
                  <a:srgbClr val="FFFF00"/>
                </a:solidFill>
              </a:rPr>
              <a:t>58</a:t>
            </a:r>
            <a:r>
              <a:rPr lang="en-US" sz="3200" b="1" kern="0" dirty="0"/>
              <a:t>.  </a:t>
            </a:r>
          </a:p>
          <a:p>
            <a:pPr>
              <a:spcAft>
                <a:spcPts val="600"/>
              </a:spcAft>
            </a:pPr>
            <a:r>
              <a:rPr lang="en-US" sz="3200" b="1" kern="0" dirty="0"/>
              <a:t>Today: </a:t>
            </a:r>
            <a:r>
              <a:rPr lang="en-US" sz="4400" b="1" kern="0" dirty="0">
                <a:solidFill>
                  <a:srgbClr val="FFFF00"/>
                </a:solidFill>
              </a:rPr>
              <a:t>24; 24%.</a:t>
            </a:r>
            <a:endParaRPr lang="en-US" sz="4400" b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sz="3200" b="1" kern="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kern="0" dirty="0"/>
              <a:t>Women in the US House EVER:</a:t>
            </a:r>
            <a:r>
              <a:rPr lang="en-US" sz="3200" b="1" kern="0" dirty="0">
                <a:solidFill>
                  <a:srgbClr val="FFFF00"/>
                </a:solidFill>
              </a:rPr>
              <a:t> </a:t>
            </a:r>
            <a:r>
              <a:rPr lang="en-US" sz="4400" b="1" kern="0" dirty="0">
                <a:solidFill>
                  <a:srgbClr val="FFFF00"/>
                </a:solidFill>
              </a:rPr>
              <a:t>345.</a:t>
            </a:r>
            <a:r>
              <a:rPr lang="en-US" sz="3200" b="1" kern="0" dirty="0">
                <a:solidFill>
                  <a:srgbClr val="FFFF00"/>
                </a:solidFill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3200" b="1" kern="0" dirty="0"/>
              <a:t>Today:</a:t>
            </a:r>
            <a:r>
              <a:rPr lang="en-US" sz="3200" b="1" kern="0" dirty="0">
                <a:solidFill>
                  <a:srgbClr val="FFFF00"/>
                </a:solidFill>
              </a:rPr>
              <a:t> </a:t>
            </a:r>
            <a:r>
              <a:rPr lang="en-US" sz="4400" b="1" kern="0" dirty="0">
                <a:solidFill>
                  <a:srgbClr val="FFFF00"/>
                </a:solidFill>
              </a:rPr>
              <a:t>118; 27%.</a:t>
            </a:r>
          </a:p>
          <a:p>
            <a:pPr>
              <a:spcAft>
                <a:spcPts val="600"/>
              </a:spcAft>
            </a:pPr>
            <a:endParaRPr lang="en-US" sz="3200" b="1" kern="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kern="0" dirty="0"/>
              <a:t>Women in state legislatures, total today: </a:t>
            </a:r>
            <a:r>
              <a:rPr lang="en-US" sz="4400" b="1" kern="0" dirty="0">
                <a:solidFill>
                  <a:srgbClr val="FFFF00"/>
                </a:solidFill>
              </a:rPr>
              <a:t>31%.</a:t>
            </a:r>
            <a:endParaRPr lang="en-US" sz="4400" b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sz="4400" b="1" kern="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7B8554-9B8A-4DD9-0B87-E03E495FD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28979"/>
            <a:ext cx="4652777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FFE60-E880-A7F5-8F6D-3DBFBBAA3D0D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Women’s Numbers – Elected Office </a:t>
            </a:r>
          </a:p>
        </p:txBody>
      </p:sp>
    </p:spTree>
    <p:extLst>
      <p:ext uri="{BB962C8B-B14F-4D97-AF65-F5344CB8AC3E}">
        <p14:creationId xmlns:p14="http://schemas.microsoft.com/office/powerpoint/2010/main" val="250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go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1" y="990600"/>
            <a:ext cx="6984997" cy="52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6D326EB-5F36-4DA1-A051-C673A570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8894" y="5885423"/>
            <a:ext cx="945216" cy="501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64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966" y="3733800"/>
            <a:ext cx="8229600" cy="256942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AutoNum type="arabicPeriod"/>
            </a:pPr>
            <a:r>
              <a:rPr lang="en-US" b="1" dirty="0"/>
              <a:t> Substantive Equality</a:t>
            </a:r>
          </a:p>
          <a:p>
            <a:pPr algn="ctr">
              <a:lnSpc>
                <a:spcPct val="150000"/>
              </a:lnSpc>
              <a:buAutoNum type="arabicPeriod"/>
            </a:pPr>
            <a:r>
              <a:rPr lang="en-US" b="1" dirty="0"/>
              <a:t> Non-Discrimination</a:t>
            </a:r>
          </a:p>
          <a:p>
            <a:pPr algn="ctr">
              <a:lnSpc>
                <a:spcPct val="150000"/>
              </a:lnSpc>
              <a:buAutoNum type="arabicPeriod"/>
            </a:pPr>
            <a:r>
              <a:rPr lang="en-US" b="1" dirty="0"/>
              <a:t> State Obligation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4316" y="5914113"/>
            <a:ext cx="945216" cy="501167"/>
          </a:xfrm>
          <a:prstGeom prst="rect">
            <a:avLst/>
          </a:prstGeom>
          <a:noFill/>
        </p:spPr>
      </p:pic>
      <p:pic>
        <p:nvPicPr>
          <p:cNvPr id="10" name="Picture 9" descr="A statue of a perso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224" y="972417"/>
            <a:ext cx="4119083" cy="2741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81C207-6672-4636-9BC5-D15F5809B0B1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CEDAW’s Core Principles</a:t>
            </a:r>
          </a:p>
        </p:txBody>
      </p:sp>
    </p:spTree>
    <p:extLst>
      <p:ext uri="{BB962C8B-B14F-4D97-AF65-F5344CB8AC3E}">
        <p14:creationId xmlns:p14="http://schemas.microsoft.com/office/powerpoint/2010/main" val="206991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99636"/>
            <a:ext cx="945216" cy="5011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955977"/>
            <a:ext cx="1188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FFFF00"/>
                </a:solidFill>
              </a:rPr>
              <a:t>6 Parts, 30 Articles.  </a:t>
            </a:r>
          </a:p>
          <a:p>
            <a:r>
              <a:rPr lang="en-US" sz="3200" b="1" kern="0" dirty="0"/>
              <a:t>I – </a:t>
            </a:r>
            <a:r>
              <a:rPr lang="en-US" sz="3200" b="1" i="1" kern="0" dirty="0"/>
              <a:t>Overview</a:t>
            </a:r>
            <a:r>
              <a:rPr lang="en-US" sz="3200" b="1" kern="0" dirty="0"/>
              <a:t>:  equality in political, social, economic, and cultural spheres.</a:t>
            </a:r>
          </a:p>
          <a:p>
            <a:endParaRPr lang="en-US" sz="3200" b="1" kern="0" dirty="0"/>
          </a:p>
          <a:p>
            <a:r>
              <a:rPr lang="en-US" sz="3200" b="1" kern="0" dirty="0"/>
              <a:t>2 – </a:t>
            </a:r>
            <a:r>
              <a:rPr lang="en-US" sz="3200" b="1" i="1" kern="0" dirty="0"/>
              <a:t>Equality in political and public spheres.</a:t>
            </a:r>
          </a:p>
          <a:p>
            <a:r>
              <a:rPr lang="en-US" sz="3200" b="1" kern="0" dirty="0"/>
              <a:t>Right to vote; participate in government; acquire, change, or retain nationality.</a:t>
            </a:r>
          </a:p>
        </p:txBody>
      </p:sp>
      <p:pic>
        <p:nvPicPr>
          <p:cNvPr id="4098" name="Picture 2" descr="Logo&#10;&#10;Description automatically generate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4664" y="4055200"/>
            <a:ext cx="2382834" cy="23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EA781-6E30-0F63-6192-1288204A98B9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 What is CEDAW?</a:t>
            </a:r>
          </a:p>
        </p:txBody>
      </p:sp>
    </p:spTree>
    <p:extLst>
      <p:ext uri="{BB962C8B-B14F-4D97-AF65-F5344CB8AC3E}">
        <p14:creationId xmlns:p14="http://schemas.microsoft.com/office/powerpoint/2010/main" val="4597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5816647"/>
            <a:ext cx="945216" cy="5011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835521"/>
            <a:ext cx="1188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/>
              <a:t>3 – </a:t>
            </a:r>
            <a:r>
              <a:rPr lang="en-US" sz="3200" b="1" i="1" kern="0" dirty="0"/>
              <a:t>Equality in education, employment, health; special needs for rural women</a:t>
            </a:r>
            <a:r>
              <a:rPr lang="en-US" sz="3200" b="1" kern="0" dirty="0"/>
              <a:t>. </a:t>
            </a:r>
          </a:p>
          <a:p>
            <a:endParaRPr lang="en-US" sz="3200" b="1" kern="0" dirty="0"/>
          </a:p>
          <a:p>
            <a:r>
              <a:rPr lang="en-US" sz="3200" b="1" kern="0" dirty="0"/>
              <a:t>4 – </a:t>
            </a:r>
            <a:r>
              <a:rPr lang="en-US" sz="3200" b="1" i="1" kern="0" dirty="0"/>
              <a:t>Equality in civil matters </a:t>
            </a:r>
            <a:r>
              <a:rPr lang="en-US" sz="3200" b="1" kern="0" dirty="0"/>
              <a:t>– contracts, rights of residence, right to enter or dissolve marriage and to freely choose a spouse.</a:t>
            </a:r>
          </a:p>
        </p:txBody>
      </p:sp>
      <p:pic>
        <p:nvPicPr>
          <p:cNvPr id="5122" name="Picture 2" descr="Text, letter&#10;&#10;Description automatically generate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293860" y="3614398"/>
            <a:ext cx="3604280" cy="27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6440" y="785069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/>
              <a:t>5 – </a:t>
            </a:r>
            <a:r>
              <a:rPr lang="en-US" sz="3200" b="1" i="1" kern="0" dirty="0"/>
              <a:t>UN review committee</a:t>
            </a:r>
            <a:r>
              <a:rPr lang="en-US" sz="3200" b="1" kern="0" dirty="0"/>
              <a:t>; 4-year reports.</a:t>
            </a:r>
          </a:p>
          <a:p>
            <a:endParaRPr lang="en-US" sz="3200" b="1" kern="0" dirty="0"/>
          </a:p>
          <a:p>
            <a:r>
              <a:rPr lang="en-US" sz="3200" b="1" kern="0" dirty="0"/>
              <a:t>6 – </a:t>
            </a:r>
            <a:r>
              <a:rPr lang="en-US" sz="3200" b="1" i="1" kern="0" dirty="0"/>
              <a:t>UN ratification process</a:t>
            </a:r>
            <a:r>
              <a:rPr lang="en-US" sz="3200" b="1" kern="0" dirty="0"/>
              <a:t>.</a:t>
            </a:r>
            <a:endParaRPr lang="en-US" sz="3200" kern="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F155055-A55A-4CE4-90EF-9A9A657C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5816647"/>
            <a:ext cx="945216" cy="501167"/>
          </a:xfrm>
          <a:prstGeom prst="rect">
            <a:avLst/>
          </a:prstGeom>
          <a:noFill/>
        </p:spPr>
      </p:pic>
      <p:pic>
        <p:nvPicPr>
          <p:cNvPr id="2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81B1BDD-DBE0-4D3D-ACE3-3C5A5A33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88" y="2383503"/>
            <a:ext cx="5905936" cy="39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63454"/>
            <a:ext cx="945216" cy="501167"/>
          </a:xfrm>
          <a:prstGeom prst="rect">
            <a:avLst/>
          </a:prstGeom>
          <a:noFill/>
        </p:spPr>
      </p:pic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E0D82F9B-C895-4EAA-A31D-C063B71D2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17" y="990600"/>
            <a:ext cx="9089365" cy="528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5EB19-6842-3D27-4F67-BF8B564F389B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 Nations that have NOT ratified CEDAW</a:t>
            </a:r>
          </a:p>
        </p:txBody>
      </p:sp>
    </p:spTree>
    <p:extLst>
      <p:ext uri="{BB962C8B-B14F-4D97-AF65-F5344CB8AC3E}">
        <p14:creationId xmlns:p14="http://schemas.microsoft.com/office/powerpoint/2010/main" val="258638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5765795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239180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ysClr val="windowText" lastClr="000000"/>
                </a:solidFill>
              </a:rPr>
              <a:t>        </a:t>
            </a:r>
            <a:endParaRPr lang="en-US" sz="3200" b="1" kern="0" dirty="0"/>
          </a:p>
        </p:txBody>
      </p:sp>
      <p:pic>
        <p:nvPicPr>
          <p:cNvPr id="1026" name="Picture 2" descr="A group of people standing in front of a crowd&#10;&#10;Description automatically generate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/>
          <a:srcRect l="12676" r="12676"/>
          <a:stretch/>
        </p:blipFill>
        <p:spPr bwMode="auto">
          <a:xfrm>
            <a:off x="3180422" y="1013939"/>
            <a:ext cx="5831156" cy="52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23F99-F855-58BC-1465-0630755177CB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US Ratification of CEDAW</a:t>
            </a:r>
          </a:p>
        </p:txBody>
      </p:sp>
    </p:spTree>
    <p:extLst>
      <p:ext uri="{BB962C8B-B14F-4D97-AF65-F5344CB8AC3E}">
        <p14:creationId xmlns:p14="http://schemas.microsoft.com/office/powerpoint/2010/main" val="25584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0043" y="5853387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0160" y="9095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/>
              <a:t>Senate Foreign Relations Committee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64058-633A-4A22-B280-C0B09EA3A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646936"/>
            <a:ext cx="8763000" cy="4717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DCC8C-4A62-2AE2-405C-4E8DAFA796EB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The Ratification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53720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5520" y="5824767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816379"/>
            <a:ext cx="1218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/>
              <a:t>67 YES votes in the Senate</a:t>
            </a:r>
          </a:p>
        </p:txBody>
      </p:sp>
      <p:pic>
        <p:nvPicPr>
          <p:cNvPr id="2050" name="Picture 2" descr="A large building with a grassy field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3237" y="1562213"/>
            <a:ext cx="9225525" cy="47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3BD4C-4D37-F9F4-FAAB-A50CF5A32B15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The Ratification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87799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152400" y="1981200"/>
            <a:ext cx="11582400" cy="4038600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r>
              <a:rPr lang="en-US" sz="2800" b="1" dirty="0"/>
              <a:t>CEDAW:</a:t>
            </a:r>
            <a:br>
              <a:rPr lang="en-US" sz="2800" b="1" dirty="0"/>
            </a:br>
            <a:r>
              <a:rPr lang="en-US" sz="2800" b="1" i="1" dirty="0"/>
              <a:t>The Convention on the Elimination of Discrimination against Women</a:t>
            </a:r>
            <a:br>
              <a:rPr lang="en-US" sz="2800" b="1" i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4876800" y="6019800"/>
            <a:ext cx="2819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6C43C-6BF2-498A-BA9B-DBCD7E126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33" y="-3940"/>
            <a:ext cx="9144000" cy="2060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00E9B-A3C8-45CB-AD5C-14FD7FDEB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6"/>
          <a:stretch/>
        </p:blipFill>
        <p:spPr>
          <a:xfrm>
            <a:off x="9567333" y="-3940"/>
            <a:ext cx="2624667" cy="2060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7A690-99BF-454F-822F-FA619B32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6"/>
          <a:stretch/>
        </p:blipFill>
        <p:spPr>
          <a:xfrm>
            <a:off x="0" y="-3940"/>
            <a:ext cx="2624667" cy="20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image.slidesharecdn.com/workingcopycitiesforcedawslideshowforwebsite-rc-2014-10-31-141104001930-conversion-gate02/95/cities-for-cedaw-12-638.jpg?cb=141506047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9" b="23046"/>
          <a:stretch/>
        </p:blipFill>
        <p:spPr bwMode="auto">
          <a:xfrm>
            <a:off x="-55828" y="589387"/>
            <a:ext cx="12254579" cy="53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06DD745-DACD-4263-9427-AD6ED5EB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7734" y="5975833"/>
            <a:ext cx="945216" cy="501167"/>
          </a:xfrm>
          <a:prstGeom prst="rect">
            <a:avLst/>
          </a:prstGeom>
          <a:noFill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B5E44B-8AB8-4B1A-A9C5-C216E96FD02C}"/>
              </a:ext>
            </a:extLst>
          </p:cNvPr>
          <p:cNvCxnSpPr>
            <a:cxnSpLocks/>
          </p:cNvCxnSpPr>
          <p:nvPr/>
        </p:nvCxnSpPr>
        <p:spPr>
          <a:xfrm>
            <a:off x="304800" y="529685"/>
            <a:ext cx="762000" cy="68951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4B4277-FC20-440A-99C7-3A159134A512}"/>
              </a:ext>
            </a:extLst>
          </p:cNvPr>
          <p:cNvCxnSpPr>
            <a:cxnSpLocks/>
          </p:cNvCxnSpPr>
          <p:nvPr/>
        </p:nvCxnSpPr>
        <p:spPr>
          <a:xfrm>
            <a:off x="2667000" y="521514"/>
            <a:ext cx="762000" cy="68951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AFA260-D30E-46B0-94AC-DC9F296FE273}"/>
              </a:ext>
            </a:extLst>
          </p:cNvPr>
          <p:cNvCxnSpPr>
            <a:cxnSpLocks/>
          </p:cNvCxnSpPr>
          <p:nvPr/>
        </p:nvCxnSpPr>
        <p:spPr>
          <a:xfrm>
            <a:off x="4876800" y="593293"/>
            <a:ext cx="762000" cy="68951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7BD73A-6C74-43FA-9D4B-FD00F1CE19B7}"/>
              </a:ext>
            </a:extLst>
          </p:cNvPr>
          <p:cNvCxnSpPr>
            <a:cxnSpLocks/>
          </p:cNvCxnSpPr>
          <p:nvPr/>
        </p:nvCxnSpPr>
        <p:spPr>
          <a:xfrm>
            <a:off x="7239000" y="557154"/>
            <a:ext cx="762000" cy="68951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E55770-6258-4E98-8F4E-5E166FD24A57}"/>
              </a:ext>
            </a:extLst>
          </p:cNvPr>
          <p:cNvCxnSpPr>
            <a:cxnSpLocks/>
          </p:cNvCxnSpPr>
          <p:nvPr/>
        </p:nvCxnSpPr>
        <p:spPr>
          <a:xfrm>
            <a:off x="9487399" y="461812"/>
            <a:ext cx="762000" cy="68951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53EAF1-E29B-8DE6-2A28-DE3D2E4B5456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CEDAW's History in the US</a:t>
            </a:r>
          </a:p>
        </p:txBody>
      </p:sp>
    </p:spTree>
    <p:extLst>
      <p:ext uri="{BB962C8B-B14F-4D97-AF65-F5344CB8AC3E}">
        <p14:creationId xmlns:p14="http://schemas.microsoft.com/office/powerpoint/2010/main" val="17286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2207" y="5898923"/>
            <a:ext cx="945216" cy="5011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1200" y="1295400"/>
            <a:ext cx="51514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kern="0" dirty="0"/>
          </a:p>
          <a:p>
            <a:pPr algn="ctr"/>
            <a:r>
              <a:rPr lang="en-US" sz="3200" b="1" kern="0" dirty="0"/>
              <a:t>US ‘exceptionalism’</a:t>
            </a:r>
          </a:p>
          <a:p>
            <a:pPr algn="ctr"/>
            <a:endParaRPr lang="en-US" sz="3200" b="1" kern="0" dirty="0"/>
          </a:p>
          <a:p>
            <a:pPr algn="ctr"/>
            <a:endParaRPr lang="en-US" sz="3200" b="1" kern="0" dirty="0"/>
          </a:p>
          <a:p>
            <a:pPr algn="ctr"/>
            <a:endParaRPr lang="en-US" sz="1000" b="1" kern="0" dirty="0"/>
          </a:p>
          <a:p>
            <a:pPr algn="ctr"/>
            <a:r>
              <a:rPr lang="en-US" sz="3200" b="1" kern="0" dirty="0"/>
              <a:t>No ‘</a:t>
            </a:r>
            <a:r>
              <a:rPr lang="en-US" sz="3200" b="1" kern="0" dirty="0" err="1"/>
              <a:t>Proxmire</a:t>
            </a:r>
            <a:r>
              <a:rPr lang="en-US" sz="3200" b="1" kern="0" dirty="0"/>
              <a:t> for CEDAW’</a:t>
            </a:r>
          </a:p>
          <a:p>
            <a:pPr algn="ctr"/>
            <a:endParaRPr lang="en-US" sz="1000" b="1" kern="0" dirty="0"/>
          </a:p>
          <a:p>
            <a:pPr algn="ctr"/>
            <a:endParaRPr lang="en-US" sz="3200" b="1" kern="0" dirty="0"/>
          </a:p>
          <a:p>
            <a:pPr algn="ctr"/>
            <a:endParaRPr lang="en-US" sz="3200" b="1" kern="0" dirty="0"/>
          </a:p>
          <a:p>
            <a:pPr algn="ctr"/>
            <a:r>
              <a:rPr lang="en-US" sz="3200" b="1" kern="0" dirty="0"/>
              <a:t>Misunderstandings</a:t>
            </a:r>
          </a:p>
          <a:p>
            <a:pPr algn="ctr"/>
            <a:endParaRPr lang="en-US" sz="3200" b="1" kern="0" dirty="0"/>
          </a:p>
        </p:txBody>
      </p:sp>
      <p:pic>
        <p:nvPicPr>
          <p:cNvPr id="8194" name="Picture 2" descr="A close up of a flag&#10;&#10;Description automatically generate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638174"/>
            <a:ext cx="29461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D8C9D-1B55-54D2-2B16-D902BD29A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2491515"/>
            <a:ext cx="2955417" cy="3756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B379EF-5833-6645-BACC-1727AAFAA7ED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Obstacles to Ratification</a:t>
            </a:r>
          </a:p>
        </p:txBody>
      </p:sp>
    </p:spTree>
    <p:extLst>
      <p:ext uri="{BB962C8B-B14F-4D97-AF65-F5344CB8AC3E}">
        <p14:creationId xmlns:p14="http://schemas.microsoft.com/office/powerpoint/2010/main" val="23131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9617" y="5867400"/>
            <a:ext cx="945216" cy="5011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914400"/>
            <a:ext cx="1089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FFFF00"/>
                </a:solidFill>
              </a:rPr>
              <a:t>MYTH #1</a:t>
            </a:r>
            <a:endParaRPr lang="en-US" sz="3200" kern="0" dirty="0"/>
          </a:p>
          <a:p>
            <a:r>
              <a:rPr lang="en-US" sz="3200" b="1" kern="0" dirty="0"/>
              <a:t>Ratification would give the international community too much power over U.S. law.</a:t>
            </a:r>
          </a:p>
          <a:p>
            <a:endParaRPr lang="en-US" sz="3200" kern="0" dirty="0"/>
          </a:p>
          <a:p>
            <a:r>
              <a:rPr lang="en-US" sz="3200" b="1" kern="0" dirty="0">
                <a:solidFill>
                  <a:srgbClr val="FFFF00"/>
                </a:solidFill>
              </a:rPr>
              <a:t>FACT</a:t>
            </a:r>
            <a:endParaRPr lang="en-US" sz="3200" kern="0" dirty="0">
              <a:solidFill>
                <a:srgbClr val="FFFF00"/>
              </a:solidFill>
            </a:endParaRPr>
          </a:p>
          <a:p>
            <a:r>
              <a:rPr lang="en-US" sz="3200" b="1" kern="0" dirty="0"/>
              <a:t>Bills to implement CEDAW provisions would have to be passed in the House and Senate.</a:t>
            </a:r>
            <a:r>
              <a:rPr lang="en-US" sz="3200" b="1" kern="0" dirty="0">
                <a:solidFill>
                  <a:sysClr val="windowText" lastClr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79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67400"/>
            <a:ext cx="945216" cy="5011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E74B8-960D-C4F4-FB7B-A5D2305AE4E1}"/>
              </a:ext>
            </a:extLst>
          </p:cNvPr>
          <p:cNvSpPr txBox="1"/>
          <p:nvPr/>
        </p:nvSpPr>
        <p:spPr>
          <a:xfrm>
            <a:off x="685800" y="914400"/>
            <a:ext cx="1089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FFFF00"/>
                </a:solidFill>
              </a:rPr>
              <a:t>MYTH #2</a:t>
            </a:r>
            <a:endParaRPr lang="en-US" sz="3200" kern="0" dirty="0">
              <a:solidFill>
                <a:srgbClr val="FFFF00"/>
              </a:solidFill>
            </a:endParaRPr>
          </a:p>
          <a:p>
            <a:r>
              <a:rPr lang="en-US" sz="3200" b="1" i="1" kern="0" dirty="0"/>
              <a:t>Discrimination </a:t>
            </a:r>
            <a:r>
              <a:rPr lang="en-US" sz="3200" b="1" kern="0" dirty="0"/>
              <a:t>is too broadly defined in CEDAW.  </a:t>
            </a:r>
          </a:p>
          <a:p>
            <a:r>
              <a:rPr lang="en-US" sz="3200" b="1" kern="0" dirty="0"/>
              <a:t>Implementation would result in “frivolous” law suits. </a:t>
            </a:r>
          </a:p>
          <a:p>
            <a:endParaRPr lang="en-US" sz="3200" b="1" kern="0" dirty="0">
              <a:solidFill>
                <a:sysClr val="windowText" lastClr="000000"/>
              </a:solidFill>
            </a:endParaRPr>
          </a:p>
          <a:p>
            <a:r>
              <a:rPr lang="en-US" sz="3200" b="1" kern="0" dirty="0">
                <a:solidFill>
                  <a:srgbClr val="FFFF00"/>
                </a:solidFill>
              </a:rPr>
              <a:t>FACT</a:t>
            </a:r>
            <a:endParaRPr lang="en-US" sz="3200" b="1" kern="0" dirty="0"/>
          </a:p>
          <a:p>
            <a:r>
              <a:rPr lang="en-GB" sz="3200" b="1" kern="0" dirty="0"/>
              <a:t>The same strict standards would apply to sex discrimination claims that apply to race discrimination.</a:t>
            </a:r>
            <a:r>
              <a:rPr lang="en-US" sz="3200" b="1" kern="0" dirty="0"/>
              <a:t> CEDAW wouldn’t result in frivolous lawsuits any more than challenges to race discrimination.</a:t>
            </a:r>
          </a:p>
        </p:txBody>
      </p:sp>
    </p:spTree>
    <p:extLst>
      <p:ext uri="{BB962C8B-B14F-4D97-AF65-F5344CB8AC3E}">
        <p14:creationId xmlns:p14="http://schemas.microsoft.com/office/powerpoint/2010/main" val="147087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400" y="5823437"/>
            <a:ext cx="945216" cy="5011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7B04F0-509E-2ACC-C0BD-228BC7E8EA70}"/>
              </a:ext>
            </a:extLst>
          </p:cNvPr>
          <p:cNvSpPr txBox="1"/>
          <p:nvPr/>
        </p:nvSpPr>
        <p:spPr>
          <a:xfrm>
            <a:off x="685800" y="914400"/>
            <a:ext cx="1089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FFFF00"/>
                </a:solidFill>
              </a:rPr>
              <a:t>MYTH #3</a:t>
            </a:r>
            <a:endParaRPr lang="en-US" sz="3200" b="1" kern="0" dirty="0"/>
          </a:p>
          <a:p>
            <a:r>
              <a:rPr lang="en-US" sz="3200" b="1" kern="0" dirty="0"/>
              <a:t>CEDAW will destroy traditional family structure by redefining roles of men and women.</a:t>
            </a:r>
          </a:p>
          <a:p>
            <a:endParaRPr lang="en-US" sz="3200" kern="0" dirty="0"/>
          </a:p>
          <a:p>
            <a:r>
              <a:rPr lang="en-US" sz="3200" b="1" kern="0" dirty="0">
                <a:solidFill>
                  <a:srgbClr val="FFFF00"/>
                </a:solidFill>
              </a:rPr>
              <a:t>FACT</a:t>
            </a:r>
            <a:endParaRPr lang="en-US" sz="3200" b="1" kern="0" dirty="0"/>
          </a:p>
          <a:p>
            <a:r>
              <a:rPr lang="en-US" sz="3200" b="1" kern="0" dirty="0"/>
              <a:t>CEDAW does not regulate family life. </a:t>
            </a:r>
          </a:p>
          <a:p>
            <a:r>
              <a:rPr lang="en-US" sz="3200" b="1" kern="0" dirty="0"/>
              <a:t>CEDAW urges states </a:t>
            </a:r>
            <a:r>
              <a:rPr lang="en-US" sz="3200" b="1" i="1" kern="0" dirty="0"/>
              <a:t>‘to adopt education and information programs to eliminate prejudices and practices that hinder women’s full social equality.’</a:t>
            </a:r>
          </a:p>
        </p:txBody>
      </p:sp>
    </p:spTree>
    <p:extLst>
      <p:ext uri="{BB962C8B-B14F-4D97-AF65-F5344CB8AC3E}">
        <p14:creationId xmlns:p14="http://schemas.microsoft.com/office/powerpoint/2010/main" val="2122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5765978"/>
            <a:ext cx="945216" cy="5011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242D1-6090-15E9-92ED-B2D2B4609C4D}"/>
              </a:ext>
            </a:extLst>
          </p:cNvPr>
          <p:cNvSpPr txBox="1"/>
          <p:nvPr/>
        </p:nvSpPr>
        <p:spPr>
          <a:xfrm>
            <a:off x="685800" y="914400"/>
            <a:ext cx="10896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FFFF00"/>
                </a:solidFill>
              </a:rPr>
              <a:t>MYTH #4</a:t>
            </a:r>
            <a:endParaRPr lang="en-US" sz="3200" b="1" kern="0" dirty="0"/>
          </a:p>
          <a:p>
            <a:r>
              <a:rPr lang="en-US" sz="3200" b="1" kern="0" dirty="0"/>
              <a:t>CEDAW encourages abortion by promoting access to ‘</a:t>
            </a:r>
            <a:r>
              <a:rPr lang="en-US" sz="3200" b="1" i="1" kern="0" dirty="0"/>
              <a:t>family planning.’</a:t>
            </a:r>
          </a:p>
          <a:p>
            <a:endParaRPr lang="en-US" sz="3200" kern="0" dirty="0">
              <a:solidFill>
                <a:sysClr val="windowText" lastClr="000000"/>
              </a:solidFill>
            </a:endParaRPr>
          </a:p>
          <a:p>
            <a:r>
              <a:rPr lang="en-US" sz="3200" b="1" kern="0" dirty="0">
                <a:solidFill>
                  <a:srgbClr val="FFFF00"/>
                </a:solidFill>
              </a:rPr>
              <a:t>FACT</a:t>
            </a:r>
            <a:endParaRPr lang="en-US" sz="3200" b="1" kern="0" dirty="0"/>
          </a:p>
          <a:p>
            <a:r>
              <a:rPr lang="en-GB" sz="3200" b="1" kern="0" dirty="0"/>
              <a:t>CEDAW does not address abortion.  </a:t>
            </a:r>
          </a:p>
          <a:p>
            <a:r>
              <a:rPr lang="en-GB" sz="3200" b="1" kern="0" dirty="0"/>
              <a:t>Countries where abortion is illegal have ratified CEDAW – </a:t>
            </a:r>
          </a:p>
          <a:p>
            <a:r>
              <a:rPr lang="en-GB" sz="3200" b="1" kern="0" dirty="0"/>
              <a:t>	Burkina Faso, Rwanda.  </a:t>
            </a:r>
            <a:endParaRPr lang="en-GB" sz="3200" b="1" kern="0" dirty="0">
              <a:cs typeface="Calibri"/>
            </a:endParaRPr>
          </a:p>
          <a:p>
            <a:r>
              <a:rPr lang="en-GB" sz="3200" b="1" kern="0" dirty="0"/>
              <a:t>U.S. State Department:  </a:t>
            </a:r>
          </a:p>
          <a:p>
            <a:r>
              <a:rPr lang="en-GB" sz="3200" b="1" kern="0" dirty="0"/>
              <a:t>	CEDAW is </a:t>
            </a:r>
            <a:r>
              <a:rPr lang="en-GB" sz="3200" b="1" i="1" kern="0" dirty="0"/>
              <a:t>‘abortion-neutral.’</a:t>
            </a:r>
            <a:endParaRPr lang="en-US" sz="3200" b="1" i="1" kern="0" dirty="0"/>
          </a:p>
        </p:txBody>
      </p:sp>
    </p:spTree>
    <p:extLst>
      <p:ext uri="{BB962C8B-B14F-4D97-AF65-F5344CB8AC3E}">
        <p14:creationId xmlns:p14="http://schemas.microsoft.com/office/powerpoint/2010/main" val="12077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23433"/>
            <a:ext cx="945216" cy="501167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C3F1B84-EE44-4296-86BE-B74FA9B6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6" y="890225"/>
            <a:ext cx="4351751" cy="2912798"/>
          </a:xfrm>
          <a:prstGeom prst="rect">
            <a:avLst/>
          </a:prstGeom>
        </p:spPr>
      </p:pic>
      <p:pic>
        <p:nvPicPr>
          <p:cNvPr id="9" name="Picture 9" descr="A picture containing person, outdoor, group, sport&#10;&#10;Description automatically generated">
            <a:extLst>
              <a:ext uri="{FF2B5EF4-FFF2-40B4-BE49-F238E27FC236}">
                <a16:creationId xmlns:a16="http://schemas.microsoft.com/office/drawing/2014/main" id="{3268FB90-D523-478F-B039-6B79F47CA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051" y="3330487"/>
            <a:ext cx="3778369" cy="2811229"/>
          </a:xfrm>
          <a:prstGeom prst="rect">
            <a:avLst/>
          </a:prstGeom>
        </p:spPr>
      </p:pic>
      <p:pic>
        <p:nvPicPr>
          <p:cNvPr id="10" name="Picture 10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823FB68E-2F7B-40D3-BF7C-9573E0709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005" y="975484"/>
            <a:ext cx="3482196" cy="4623053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47FB6D7A-90B7-4D5B-8482-22AF20611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835620"/>
            <a:ext cx="2838978" cy="2555792"/>
          </a:xfrm>
          <a:prstGeom prst="rect">
            <a:avLst/>
          </a:prstGeom>
        </p:spPr>
      </p:pic>
      <p:pic>
        <p:nvPicPr>
          <p:cNvPr id="12" name="Picture 12" descr="Icon&#10;&#10;Description automatically generated">
            <a:extLst>
              <a:ext uri="{FF2B5EF4-FFF2-40B4-BE49-F238E27FC236}">
                <a16:creationId xmlns:a16="http://schemas.microsoft.com/office/drawing/2014/main" id="{8F7BFA25-559F-4F0B-A151-2ED105B39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230" y="563538"/>
            <a:ext cx="2743200" cy="2884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82C60C-5D20-702D-BB97-2BDB6F692483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CEDAW’s Impact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945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791200"/>
            <a:ext cx="945216" cy="5011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0" y="995436"/>
            <a:ext cx="8795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/>
              <a:t>Demonstrate global commitment to women’s rights. </a:t>
            </a:r>
          </a:p>
          <a:p>
            <a:pPr algn="ctr"/>
            <a:endParaRPr lang="en-US" sz="2800" b="1" kern="0" dirty="0"/>
          </a:p>
          <a:p>
            <a:pPr algn="ctr"/>
            <a:r>
              <a:rPr lang="en-US" sz="2800" b="1" kern="0" dirty="0"/>
              <a:t>Be part of the international community.</a:t>
            </a:r>
          </a:p>
          <a:p>
            <a:pPr algn="ctr"/>
            <a:endParaRPr lang="en-US" sz="2800" b="1" kern="0" dirty="0"/>
          </a:p>
          <a:p>
            <a:pPr algn="ctr"/>
            <a:r>
              <a:rPr lang="en-US" sz="2800" b="1" kern="0" dirty="0"/>
              <a:t>Address local discrimination and violence.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EC6AE-3AAF-78E1-8EAB-F43FCABCA306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Why the US should ratify CEDAW</a:t>
            </a:r>
          </a:p>
        </p:txBody>
      </p:sp>
    </p:spTree>
    <p:extLst>
      <p:ext uri="{BB962C8B-B14F-4D97-AF65-F5344CB8AC3E}">
        <p14:creationId xmlns:p14="http://schemas.microsoft.com/office/powerpoint/2010/main" val="1152101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67400"/>
            <a:ext cx="945216" cy="50116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F49A8-1F61-4287-AF08-DB5048159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r="668"/>
          <a:stretch/>
        </p:blipFill>
        <p:spPr>
          <a:xfrm>
            <a:off x="3276599" y="28575"/>
            <a:ext cx="5600701" cy="67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0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791200"/>
            <a:ext cx="945216" cy="501167"/>
          </a:xfrm>
          <a:prstGeom prst="rect">
            <a:avLst/>
          </a:prstGeom>
          <a:noFill/>
        </p:spPr>
      </p:pic>
      <p:pic>
        <p:nvPicPr>
          <p:cNvPr id="9" name="Picture 8" descr="A picture containing text&#10;&#10;Description automatically generated"/>
          <p:cNvPicPr/>
          <p:nvPr/>
        </p:nvPicPr>
        <p:blipFill rotWithShape="1">
          <a:blip r:embed="rId3"/>
          <a:srcRect t="4016" b="4016"/>
          <a:stretch/>
        </p:blipFill>
        <p:spPr bwMode="auto">
          <a:xfrm>
            <a:off x="6238875" y="1322508"/>
            <a:ext cx="5715000" cy="4327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12285-2CF1-495A-BE40-29F535B08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2450"/>
            <a:ext cx="5743796" cy="4504711"/>
          </a:xfrm>
          <a:prstGeom prst="rect">
            <a:avLst/>
          </a:prstGeom>
        </p:spPr>
      </p:pic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AD03791-5E33-2AF9-758B-B31E4E57C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19" y="4288888"/>
            <a:ext cx="2074677" cy="20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2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7086"/>
            <a:ext cx="10820400" cy="49205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dirty="0"/>
              <a:t>1855: </a:t>
            </a:r>
            <a:r>
              <a:rPr lang="en-US" sz="2800" b="1" i="1" dirty="0"/>
              <a:t>Missouri v. Celia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FFFF00"/>
                </a:solidFill>
              </a:rPr>
              <a:t>a black woman is property </a:t>
            </a:r>
            <a:r>
              <a:rPr lang="en-US" sz="2800" b="1" dirty="0"/>
              <a:t>without the right to defend herself against a master’s act of rape.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1873: </a:t>
            </a:r>
            <a:r>
              <a:rPr lang="en-US" sz="2800" b="1" i="1" dirty="0"/>
              <a:t>Bradwell v. Illinois</a:t>
            </a:r>
            <a:r>
              <a:rPr lang="en-US" sz="2800" b="1" dirty="0"/>
              <a:t>, Supreme Court ruled that a state can </a:t>
            </a:r>
            <a:r>
              <a:rPr lang="en-US" sz="2800" b="1" dirty="0">
                <a:solidFill>
                  <a:srgbClr val="FFFF00"/>
                </a:solidFill>
              </a:rPr>
              <a:t>exclude a married woman from practicing law.</a:t>
            </a:r>
          </a:p>
          <a:p>
            <a:pPr marL="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1951: </a:t>
            </a:r>
            <a:r>
              <a:rPr lang="en-US" sz="2800" b="1" i="1" dirty="0"/>
              <a:t>Hoyt v. Florida</a:t>
            </a:r>
            <a:r>
              <a:rPr lang="en-US" sz="2800" b="1" dirty="0"/>
              <a:t>, Supreme Court upholds Florida rules making it </a:t>
            </a:r>
            <a:r>
              <a:rPr lang="en-US" sz="2800" b="1" dirty="0">
                <a:solidFill>
                  <a:srgbClr val="FFFF00"/>
                </a:solidFill>
              </a:rPr>
              <a:t>less likely for women than men to be called for jury duty</a:t>
            </a:r>
            <a:r>
              <a:rPr lang="en-US" sz="2800" b="1" dirty="0"/>
              <a:t> because “a woman is still regarded as the center of home and family life.”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6784" y="5867400"/>
            <a:ext cx="945216" cy="50116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1DE8BF-7BDF-8E0B-91F0-FF5F8569D0D5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Women’s Rights From the Bench…</a:t>
            </a:r>
          </a:p>
        </p:txBody>
      </p:sp>
    </p:spTree>
    <p:extLst>
      <p:ext uri="{BB962C8B-B14F-4D97-AF65-F5344CB8AC3E}">
        <p14:creationId xmlns:p14="http://schemas.microsoft.com/office/powerpoint/2010/main" val="2441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791200"/>
            <a:ext cx="945216" cy="50116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439F2-5ABF-4699-A8FE-77DD65737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87"/>
          <a:stretch/>
        </p:blipFill>
        <p:spPr>
          <a:xfrm>
            <a:off x="3428999" y="457200"/>
            <a:ext cx="5267467" cy="6019800"/>
          </a:xfrm>
          <a:prstGeom prst="rect">
            <a:avLst/>
          </a:prstGeom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EC4114A-E925-CD33-CBC5-936FCFD24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84" y="3048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400" y="5867400"/>
            <a:ext cx="945216" cy="5011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391270"/>
            <a:ext cx="11430000" cy="58015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endParaRPr lang="en-US" sz="1400" b="1" kern="0" dirty="0"/>
          </a:p>
          <a:p>
            <a:pPr>
              <a:spcAft>
                <a:spcPts val="1200"/>
              </a:spcAft>
            </a:pPr>
            <a:r>
              <a:rPr lang="en-US" sz="3200" b="1" kern="0" dirty="0"/>
              <a:t>Minnesota support</a:t>
            </a:r>
            <a:endParaRPr lang="en-US" sz="3200" b="1" kern="0" dirty="0"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/>
              <a:t> Minneapolis, St. Paul, Duluth, Edina, Red Wing, Richfield</a:t>
            </a:r>
            <a:endParaRPr lang="en-US" sz="3200" b="1" kern="0" dirty="0"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/>
              <a:t> Minnesota State Bar Association – 17,500</a:t>
            </a:r>
            <a:endParaRPr lang="en-US" sz="3200" b="1" kern="0" dirty="0"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>
                <a:cs typeface="Calibri"/>
              </a:rPr>
              <a:t> Minnesota Nurses Association – 21,000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kern="0" dirty="0"/>
              <a:t>Nationally: </a:t>
            </a:r>
            <a:r>
              <a:rPr lang="en-US" sz="3200" b="1" kern="0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i="1" kern="0" dirty="0">
                <a:solidFill>
                  <a:srgbClr val="FFFF00"/>
                </a:solidFill>
              </a:rPr>
              <a:t>42 CITIES FOR CEDAW and more than 200 organizations</a:t>
            </a:r>
            <a:endParaRPr lang="en-US" sz="3200" b="1" i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en-US" sz="1100" b="1" kern="0" dirty="0"/>
          </a:p>
          <a:p>
            <a:r>
              <a:rPr lang="en-US" sz="3200" b="1" kern="0" dirty="0"/>
              <a:t>Education and advocacy to raise awareness, end discrimination, and stop violence against women and girls.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2EBD0-76B4-63F7-1181-0B88C4E179B4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World Without Genocide Action for CEDAW</a:t>
            </a:r>
          </a:p>
        </p:txBody>
      </p:sp>
    </p:spTree>
    <p:extLst>
      <p:ext uri="{BB962C8B-B14F-4D97-AF65-F5344CB8AC3E}">
        <p14:creationId xmlns:p14="http://schemas.microsoft.com/office/powerpoint/2010/main" val="39283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899633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Action for CEDAW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13093"/>
            <a:ext cx="109728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/>
              <a:t>Engage with mayors and city human rights commissions to support </a:t>
            </a:r>
            <a:r>
              <a:rPr lang="en-US" sz="3200" b="1" i="1" kern="0" dirty="0">
                <a:solidFill>
                  <a:srgbClr val="FFFF00"/>
                </a:solidFill>
              </a:rPr>
              <a:t>Cities for CEDAW</a:t>
            </a:r>
            <a:r>
              <a:rPr lang="en-US" sz="3200" b="1" kern="0" dirty="0"/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/>
              <a:t>Urge organization leaders to ratify CEDAW.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kern="0" dirty="0"/>
              <a:t>Sign letters to senators advocating for CEDAW.</a:t>
            </a:r>
            <a:endParaRPr lang="en-US" sz="3200" b="1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25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41" y="1061355"/>
            <a:ext cx="4403917" cy="233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A65DB-2D78-4259-AA39-FBCB447F2E33}"/>
              </a:ext>
            </a:extLst>
          </p:cNvPr>
          <p:cNvSpPr txBox="1"/>
          <p:nvPr/>
        </p:nvSpPr>
        <p:spPr>
          <a:xfrm>
            <a:off x="2725397" y="3999288"/>
            <a:ext cx="67412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kennedy@worldwithoutgenocide.org</a:t>
            </a:r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www.worldwithoutgenocide.org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745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4319" y="821116"/>
            <a:ext cx="1847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55EBB-F5E9-FF88-1FFD-3E425FB7622E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Image attributions and data 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9F6B7-4823-B5C0-467F-0BED439AECDF}"/>
              </a:ext>
            </a:extLst>
          </p:cNvPr>
          <p:cNvSpPr txBox="1"/>
          <p:nvPr/>
        </p:nvSpPr>
        <p:spPr>
          <a:xfrm>
            <a:off x="249302" y="990600"/>
            <a:ext cx="5846698" cy="510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Without Genocide logo, slide 2: © World Without Genocide 2023.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Gender pay gap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5: image courtesy of Open Clip Art Library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CC0 1.0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USA flag map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6: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Lokal_Profil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CC BY-SA 2.5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numbers references, slide 7: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http://psychiatry.emory.edu/niaproject/resources/dv-facts.html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https://data.worldbank.org/indicator/SH.STA.MMRT?locations=CA-US&amp;year_high_desc=false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numbers references, slide 8: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https://www.americanprogress.org/issues/women/reports/2020/08/03/488536/basic-facts-women-poverty/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https://www.cnbc.com/2020/09/18/new-census-data-reveals-no-progress-has-been-made-closing-the-gender-pay-gap.html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https://www.worldvision.org/sponsorship-news-stories/global-poverty-facts#:~:text=In%20the%20United%20States%2C%2011.8,according%20to%20the%202018%20census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numbers references, slide 9: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https://padv.org/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http://www.endthebacklog.org/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https://vpc.org/studies/amroul2020.pdf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U.S. House of Representatives chamber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10: image courtesy of Office of the Speaker of the House/United States House of Representatives is unmodified and is located in the public domain.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CEDAW logo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11: image courtesy of CEDAW, UN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CC BY-SA 3.0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Lady Justice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12: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Pxhere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CC0.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Vote icon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13: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ArtsyBeeKids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Pixabay’s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 Content License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Hand signing paperwork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14: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Pixnio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flipped horizontally and is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CC0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Ratification of the Optional Protocol to CEDAW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15: image courtesy of EU editor 19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CC BY-SA 4.0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Nations that have not ratified CEDAW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16: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IdiotSavant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modified and is located in the public domain.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10C80-0743-333D-17FC-4B12B3E35910}"/>
              </a:ext>
            </a:extLst>
          </p:cNvPr>
          <p:cNvSpPr txBox="1"/>
          <p:nvPr/>
        </p:nvSpPr>
        <p:spPr>
          <a:xfrm>
            <a:off x="6121400" y="990600"/>
            <a:ext cx="5846698" cy="5205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Women’s rights are human rights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17: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Narih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Lee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CC BY 2.0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7"/>
              </a:rPr>
              <a:t>Gavel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18: image courtesy of Quince Media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CC BY-SA 4.0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U.S. Capitol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19: image courtesy of Martin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Falbisoner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CC BY-SA 3.0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9"/>
              </a:rPr>
              <a:t>CEDAW’s history in the US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20.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0"/>
              </a:rPr>
              <a:t>U.S. flags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21: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pxhere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1"/>
              </a:rPr>
              <a:t>Senator William Proxmire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21: image courtesy of United States Congress is unmodified and is located in the public domain.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2"/>
              </a:rPr>
              <a:t>Viqarunnisa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2"/>
              </a:rPr>
              <a:t> Noon School and College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26 (upper left):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SazzadHossain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CC BY-SA 4.0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3"/>
              </a:rPr>
              <a:t>Woman in wheelchair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26 (upper middle): image courtesy of Pablo Stanley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4"/>
              </a:rPr>
              <a:t>CC BY 4.0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5"/>
              </a:rPr>
              <a:t>People on the streets of Japan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26 (right): image courtesy of Holly Ireland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6"/>
              </a:rPr>
              <a:t>Vote ballot box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26 (lower left): image courtesy of </a:t>
            </a:r>
            <a:r>
              <a:rPr lang="en-US" sz="1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Thor_Deichmann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unmodified and licensed under </a:t>
            </a:r>
            <a:r>
              <a:rPr lang="en-US" sz="1000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Pixabay’s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 Content License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7"/>
              </a:rPr>
              <a:t>Indigenous women outside church in Mexico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slide 26 (lower middle): image courtesy of Adam Jones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8"/>
              </a:rPr>
              <a:t>CC BY-SA 2.0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CEDAW in action flier, slide 28: image courtesy of World Without Genocide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Gender Discrimination postcard, slide 29: image courtesy of World Without Genocide is unmodified and licensed under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CC0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5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6662"/>
            <a:ext cx="10820400" cy="44046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1965: </a:t>
            </a:r>
            <a:r>
              <a:rPr lang="en-US" sz="2800" b="1" i="1" dirty="0"/>
              <a:t>Griswold v. Connecticut</a:t>
            </a:r>
            <a:r>
              <a:rPr lang="en-US" sz="2800" b="1" dirty="0"/>
              <a:t>, Supreme Court overturns one of the last state laws </a:t>
            </a:r>
            <a:r>
              <a:rPr lang="en-US" sz="2800" b="1" dirty="0">
                <a:solidFill>
                  <a:srgbClr val="FFFF00"/>
                </a:solidFill>
              </a:rPr>
              <a:t>prohibiting married couples from using contraceptives.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1971: </a:t>
            </a:r>
            <a:r>
              <a:rPr lang="en-US" sz="2800" b="1" i="1" dirty="0"/>
              <a:t>Phillips v. Martin Marietta Corp</a:t>
            </a:r>
            <a:r>
              <a:rPr lang="en-US" sz="2800" b="1" dirty="0"/>
              <a:t>., Supreme Court outlaws the practice of </a:t>
            </a:r>
            <a:r>
              <a:rPr lang="en-US" sz="2800" b="1" dirty="0">
                <a:solidFill>
                  <a:srgbClr val="FFFF00"/>
                </a:solidFill>
              </a:rPr>
              <a:t>private employers refusing to hire women with pre-school children.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1974: </a:t>
            </a:r>
            <a:r>
              <a:rPr lang="en-US" sz="2800" b="1" i="1" dirty="0"/>
              <a:t>Cleveland Board of Ed. v. </a:t>
            </a:r>
            <a:r>
              <a:rPr lang="en-US" sz="2800" b="1" i="1" dirty="0" err="1"/>
              <a:t>LaFleur</a:t>
            </a:r>
            <a:r>
              <a:rPr lang="en-US" sz="2800" b="1" dirty="0"/>
              <a:t>, Supreme Court determines it is </a:t>
            </a:r>
            <a:r>
              <a:rPr lang="en-US" sz="2800" b="1" dirty="0">
                <a:solidFill>
                  <a:srgbClr val="FFFF00"/>
                </a:solidFill>
              </a:rPr>
              <a:t>illegal to force pregnant women to take maternity leave</a:t>
            </a:r>
            <a:r>
              <a:rPr lang="en-US" sz="2800" b="1" dirty="0"/>
              <a:t> on the assumption they are incapable of working in their physical condition.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0" y="5867400"/>
            <a:ext cx="945216" cy="50116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543B2-8B4C-EFD0-C948-42F1B070C6A4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Women’s Rights From the Bench…</a:t>
            </a:r>
          </a:p>
        </p:txBody>
      </p:sp>
    </p:spTree>
    <p:extLst>
      <p:ext uri="{BB962C8B-B14F-4D97-AF65-F5344CB8AC3E}">
        <p14:creationId xmlns:p14="http://schemas.microsoft.com/office/powerpoint/2010/main" val="11157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673" y="825549"/>
            <a:ext cx="10765069" cy="19931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2800" b="1" dirty="0"/>
              <a:t>2015: </a:t>
            </a:r>
            <a:r>
              <a:rPr lang="en-US" sz="2800" b="1" i="1" dirty="0"/>
              <a:t>Ewald v. Royal Norwegian Embassy, </a:t>
            </a:r>
            <a:r>
              <a:rPr lang="en-US" sz="2800" b="1" dirty="0"/>
              <a:t>Minnesota District Court finds that </a:t>
            </a:r>
            <a:r>
              <a:rPr lang="en-US" sz="2800" b="1" dirty="0">
                <a:solidFill>
                  <a:srgbClr val="FFFF00"/>
                </a:solidFill>
              </a:rPr>
              <a:t>Norway violated equal-pay law </a:t>
            </a:r>
            <a:r>
              <a:rPr lang="en-US" sz="2800" b="1" dirty="0"/>
              <a:t>by paying a female employee $30,000 less than her male counterpart.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3654" y="5910461"/>
            <a:ext cx="945216" cy="501167"/>
          </a:xfrm>
          <a:prstGeom prst="rect">
            <a:avLst/>
          </a:prstGeom>
          <a:noFill/>
        </p:spPr>
      </p:pic>
      <p:pic>
        <p:nvPicPr>
          <p:cNvPr id="2052" name="Picture 4" descr="A picture containing diagram&#10;&#10;Description automatically generated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6741" y="2583229"/>
            <a:ext cx="4558517" cy="364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15EA8-6A6F-B163-5C2A-4A9138D0BD6B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Women’s Rights From the Bench…</a:t>
            </a:r>
          </a:p>
        </p:txBody>
      </p:sp>
    </p:spTree>
    <p:extLst>
      <p:ext uri="{BB962C8B-B14F-4D97-AF65-F5344CB8AC3E}">
        <p14:creationId xmlns:p14="http://schemas.microsoft.com/office/powerpoint/2010/main" val="60080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67400"/>
            <a:ext cx="945216" cy="50116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524000" y="6477000"/>
            <a:ext cx="9144000" cy="381000"/>
          </a:xfrm>
          <a:prstGeom prst="roundRect">
            <a:avLst/>
          </a:prstGeom>
          <a:solidFill>
            <a:srgbClr val="BE7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8156" y="838360"/>
            <a:ext cx="663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/>
              <a:t>What are some challenges </a:t>
            </a:r>
          </a:p>
          <a:p>
            <a:pPr algn="ctr"/>
            <a:r>
              <a:rPr lang="en-US" sz="3200" b="1" kern="0" dirty="0"/>
              <a:t>facing women in the US today?</a:t>
            </a:r>
          </a:p>
        </p:txBody>
      </p:sp>
      <p:pic>
        <p:nvPicPr>
          <p:cNvPr id="1026" name="Picture 2" descr="Shape, background pattern&#10;&#10;Description automatically generate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0112" y="1915578"/>
            <a:ext cx="6831775" cy="428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9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5867400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854704"/>
            <a:ext cx="11506199" cy="44165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kern="0" dirty="0">
                <a:solidFill>
                  <a:srgbClr val="FFFF00"/>
                </a:solidFill>
              </a:rPr>
              <a:t>1 in 4 </a:t>
            </a:r>
            <a:r>
              <a:rPr lang="en-US" sz="3200" b="1" kern="0" dirty="0"/>
              <a:t>college women will be sexually assaulted.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kern="0" dirty="0"/>
          </a:p>
          <a:p>
            <a:pPr>
              <a:spcAft>
                <a:spcPts val="600"/>
              </a:spcAft>
            </a:pPr>
            <a:r>
              <a:rPr lang="en-US" sz="3200" b="1" kern="0" dirty="0">
                <a:solidFill>
                  <a:srgbClr val="FFFF00"/>
                </a:solidFill>
              </a:rPr>
              <a:t>5.3 million</a:t>
            </a:r>
            <a:r>
              <a:rPr lang="en-US" sz="3200" b="1" kern="0" dirty="0"/>
              <a:t> incidents of intimate partner violence occur each year among women 18 and older.</a:t>
            </a:r>
            <a:endParaRPr lang="en-US" sz="3200" b="1" kern="0" dirty="0">
              <a:cs typeface="Calibri"/>
            </a:endParaRPr>
          </a:p>
          <a:p>
            <a:pPr>
              <a:spcAft>
                <a:spcPts val="600"/>
              </a:spcAft>
            </a:pPr>
            <a:endParaRPr lang="en-US" sz="3200" b="1" kern="0" dirty="0"/>
          </a:p>
          <a:p>
            <a:pPr>
              <a:spcAft>
                <a:spcPts val="600"/>
              </a:spcAft>
            </a:pPr>
            <a:r>
              <a:rPr lang="en-US" sz="3200" b="1" kern="0" dirty="0"/>
              <a:t>US – ranks </a:t>
            </a:r>
            <a:r>
              <a:rPr lang="en-US" sz="3200" b="1" kern="0" dirty="0">
                <a:solidFill>
                  <a:srgbClr val="FFFF00"/>
                </a:solidFill>
              </a:rPr>
              <a:t>56</a:t>
            </a:r>
            <a:r>
              <a:rPr lang="en-US" sz="3200" b="1" kern="0" baseline="30000" dirty="0">
                <a:solidFill>
                  <a:srgbClr val="FFFF00"/>
                </a:solidFill>
              </a:rPr>
              <a:t>th</a:t>
            </a:r>
            <a:r>
              <a:rPr lang="en-US" sz="3200" b="1" kern="0" dirty="0">
                <a:solidFill>
                  <a:srgbClr val="FFFF00"/>
                </a:solidFill>
              </a:rPr>
              <a:t> </a:t>
            </a:r>
            <a:r>
              <a:rPr lang="en-US" sz="3200" b="1" kern="0" dirty="0"/>
              <a:t>out of 184 countries on maternal deaths during pregnancy and childbirth.</a:t>
            </a:r>
            <a:endParaRPr lang="en-US" sz="3200" b="1" kern="0" dirty="0">
              <a:cs typeface="Calibri"/>
            </a:endParaRPr>
          </a:p>
          <a:p>
            <a:pPr>
              <a:spcAft>
                <a:spcPts val="600"/>
              </a:spcAft>
            </a:pPr>
            <a:endParaRPr lang="en-US" sz="3200" b="1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A63441-C51B-507A-BFEB-57868C307DF8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National Numbers</a:t>
            </a:r>
          </a:p>
        </p:txBody>
      </p:sp>
    </p:spTree>
    <p:extLst>
      <p:ext uri="{BB962C8B-B14F-4D97-AF65-F5344CB8AC3E}">
        <p14:creationId xmlns:p14="http://schemas.microsoft.com/office/powerpoint/2010/main" val="8947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867400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1" y="990600"/>
            <a:ext cx="11658599" cy="3616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kern="0" dirty="0">
                <a:solidFill>
                  <a:srgbClr val="FFFF00"/>
                </a:solidFill>
              </a:rPr>
              <a:t>Every</a:t>
            </a:r>
            <a:r>
              <a:rPr lang="en-US" sz="3200" b="1" kern="0" dirty="0">
                <a:solidFill>
                  <a:srgbClr val="FFFF00"/>
                </a:solidFill>
              </a:rPr>
              <a:t> </a:t>
            </a:r>
            <a:r>
              <a:rPr lang="en-US" sz="4400" b="1" kern="0" dirty="0">
                <a:solidFill>
                  <a:srgbClr val="FFFF00"/>
                </a:solidFill>
              </a:rPr>
              <a:t>9 seconds, </a:t>
            </a:r>
            <a:r>
              <a:rPr lang="en-US" sz="3200" b="1" kern="0" dirty="0"/>
              <a:t>a woman in the US is assaulted or beaten.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kern="0" dirty="0"/>
          </a:p>
          <a:p>
            <a:pPr>
              <a:spcAft>
                <a:spcPts val="600"/>
              </a:spcAft>
            </a:pPr>
            <a:r>
              <a:rPr lang="en-US" sz="3200" b="1" kern="0" dirty="0">
                <a:solidFill>
                  <a:srgbClr val="FFFF00"/>
                </a:solidFill>
              </a:rPr>
              <a:t>Women constitute 65% </a:t>
            </a:r>
            <a:r>
              <a:rPr lang="en-US" sz="3200" b="1" kern="0" dirty="0"/>
              <a:t>of the victims of murder-suicides in the US.</a:t>
            </a:r>
          </a:p>
          <a:p>
            <a:pPr>
              <a:spcAft>
                <a:spcPts val="600"/>
              </a:spcAft>
            </a:pPr>
            <a:endParaRPr lang="en-US" sz="3200" b="1" kern="0" dirty="0"/>
          </a:p>
          <a:p>
            <a:pPr>
              <a:spcAft>
                <a:spcPts val="600"/>
              </a:spcAft>
            </a:pPr>
            <a:r>
              <a:rPr lang="en-US" sz="3200" b="1" kern="0" dirty="0">
                <a:ea typeface="+mn-lt"/>
                <a:cs typeface="+mn-lt"/>
              </a:rPr>
              <a:t>In 2019: </a:t>
            </a:r>
            <a:r>
              <a:rPr lang="en-US" sz="3200" b="1" kern="0" dirty="0">
                <a:solidFill>
                  <a:srgbClr val="FFFF00"/>
                </a:solidFill>
                <a:ea typeface="+mn-lt"/>
                <a:cs typeface="+mn-lt"/>
              </a:rPr>
              <a:t>200,000-400,000 </a:t>
            </a:r>
            <a:r>
              <a:rPr lang="en-US" sz="3200" b="1" kern="0" dirty="0">
                <a:ea typeface="+mn-lt"/>
                <a:cs typeface="+mn-lt"/>
              </a:rPr>
              <a:t>untested rape kits in the US.</a:t>
            </a:r>
            <a:endParaRPr lang="en-US" dirty="0"/>
          </a:p>
          <a:p>
            <a:pPr>
              <a:spcAft>
                <a:spcPts val="600"/>
              </a:spcAft>
            </a:pPr>
            <a:endParaRPr lang="en-US" sz="3200" b="1" kern="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07A71-3F16-D933-1D4A-2FCA9BEE8634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National Numbers</a:t>
            </a:r>
          </a:p>
        </p:txBody>
      </p:sp>
    </p:spTree>
    <p:extLst>
      <p:ext uri="{BB962C8B-B14F-4D97-AF65-F5344CB8AC3E}">
        <p14:creationId xmlns:p14="http://schemas.microsoft.com/office/powerpoint/2010/main" val="6233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6784" y="5867400"/>
            <a:ext cx="945216" cy="50116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888207"/>
            <a:ext cx="11734800" cy="47551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kern="0" dirty="0"/>
              <a:t>Women make </a:t>
            </a:r>
            <a:r>
              <a:rPr lang="en-US" sz="3200" b="1" kern="0" dirty="0">
                <a:solidFill>
                  <a:srgbClr val="FFFF00"/>
                </a:solidFill>
              </a:rPr>
              <a:t>82 cents </a:t>
            </a:r>
            <a:r>
              <a:rPr lang="en-US" sz="3200" b="1" kern="0" dirty="0"/>
              <a:t>to a man’s dollar, a gender gap of nearly 20%.  </a:t>
            </a:r>
          </a:p>
          <a:p>
            <a:pPr>
              <a:spcAft>
                <a:spcPts val="600"/>
              </a:spcAft>
            </a:pPr>
            <a:endParaRPr lang="en-US" sz="1200" b="1" kern="0" dirty="0"/>
          </a:p>
          <a:p>
            <a:pPr>
              <a:spcAft>
                <a:spcPts val="600"/>
              </a:spcAft>
            </a:pPr>
            <a:r>
              <a:rPr lang="en-US" sz="3200" b="1" kern="0" dirty="0"/>
              <a:t>Women of color make less.</a:t>
            </a:r>
            <a:endParaRPr lang="en-US" sz="3200" b="1" kern="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kern="0" dirty="0"/>
              <a:t>			Black American      </a:t>
            </a:r>
            <a:r>
              <a:rPr lang="en-US" sz="3200" b="1" kern="0" dirty="0">
                <a:solidFill>
                  <a:srgbClr val="FFFF00"/>
                </a:solidFill>
              </a:rPr>
              <a:t>63 cents</a:t>
            </a:r>
            <a:endParaRPr lang="en-US" sz="3200" b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3200" b="1" kern="0" dirty="0"/>
              <a:t>			Native American   </a:t>
            </a:r>
            <a:r>
              <a:rPr lang="en-US" sz="3200" b="1" kern="0" dirty="0">
                <a:solidFill>
                  <a:srgbClr val="FFFFFF"/>
                </a:solidFill>
              </a:rPr>
              <a:t> </a:t>
            </a:r>
            <a:r>
              <a:rPr lang="en-US" sz="3200" b="1" kern="0" dirty="0">
                <a:solidFill>
                  <a:srgbClr val="FFFF00"/>
                </a:solidFill>
              </a:rPr>
              <a:t>60 cents</a:t>
            </a:r>
            <a:endParaRPr lang="en-US" sz="3200" b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3200" b="1" kern="0" dirty="0">
                <a:solidFill>
                  <a:srgbClr val="FFFF00"/>
                </a:solidFill>
              </a:rPr>
              <a:t>			</a:t>
            </a:r>
            <a:r>
              <a:rPr lang="en-US" sz="3200" b="1" kern="0" dirty="0"/>
              <a:t>Latina		     </a:t>
            </a:r>
            <a:r>
              <a:rPr lang="en-US" sz="3200" b="1" kern="0" dirty="0">
                <a:solidFill>
                  <a:srgbClr val="FFFF00"/>
                </a:solidFill>
              </a:rPr>
              <a:t>55 cents</a:t>
            </a:r>
            <a:endParaRPr lang="en-US" sz="3200" b="1" kern="0" dirty="0">
              <a:solidFill>
                <a:srgbClr val="FFFF00"/>
              </a:solidFill>
              <a:cs typeface="Calibri"/>
            </a:endParaRPr>
          </a:p>
          <a:p>
            <a:pPr>
              <a:spcAft>
                <a:spcPts val="600"/>
              </a:spcAft>
            </a:pPr>
            <a:endParaRPr lang="en-US" sz="3200" b="1" kern="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kern="0" dirty="0"/>
              <a:t>Of 38.1 million Americans living in poverty, </a:t>
            </a:r>
            <a:r>
              <a:rPr lang="en-US" sz="3200" b="1" kern="0" dirty="0">
                <a:solidFill>
                  <a:srgbClr val="FFFF00"/>
                </a:solidFill>
              </a:rPr>
              <a:t>56% are women.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C38C6-AF8D-2E43-97F2-C2C2ADD3460B}"/>
              </a:ext>
            </a:extLst>
          </p:cNvPr>
          <p:cNvSpPr txBox="1"/>
          <p:nvPr/>
        </p:nvSpPr>
        <p:spPr>
          <a:xfrm>
            <a:off x="0" y="101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National Numbers</a:t>
            </a:r>
          </a:p>
        </p:txBody>
      </p:sp>
    </p:spTree>
    <p:extLst>
      <p:ext uri="{BB962C8B-B14F-4D97-AF65-F5344CB8AC3E}">
        <p14:creationId xmlns:p14="http://schemas.microsoft.com/office/powerpoint/2010/main" val="18122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Eden Prairie CEDAW 2-13-2020</Template>
  <TotalTime>466</TotalTime>
  <Words>1667</Words>
  <Application>Microsoft Office PowerPoint</Application>
  <PresentationFormat>Widescreen</PresentationFormat>
  <Paragraphs>175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 CEDAW: The Convention on the Elimination of Discrimination against Women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Kennedy</dc:creator>
  <cp:lastModifiedBy>Rachel Beecroft</cp:lastModifiedBy>
  <cp:revision>641</cp:revision>
  <dcterms:created xsi:type="dcterms:W3CDTF">2021-01-15T16:43:36Z</dcterms:created>
  <dcterms:modified xsi:type="dcterms:W3CDTF">2023-09-23T10:26:07Z</dcterms:modified>
</cp:coreProperties>
</file>