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42"/>
  </p:notesMasterIdLst>
  <p:sldIdLst>
    <p:sldId id="319" r:id="rId2"/>
    <p:sldId id="320" r:id="rId3"/>
    <p:sldId id="321" r:id="rId4"/>
    <p:sldId id="322" r:id="rId5"/>
    <p:sldId id="323" r:id="rId6"/>
    <p:sldId id="324" r:id="rId7"/>
    <p:sldId id="361" r:id="rId8"/>
    <p:sldId id="365" r:id="rId9"/>
    <p:sldId id="325" r:id="rId10"/>
    <p:sldId id="358" r:id="rId11"/>
    <p:sldId id="326" r:id="rId12"/>
    <p:sldId id="36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56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9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1">
          <p15:clr>
            <a:srgbClr val="A4A3A4"/>
          </p15:clr>
        </p15:guide>
        <p15:guide id="2" pos="6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9"/>
    <a:srgbClr val="00C8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553" autoAdjust="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852" y="114"/>
      </p:cViewPr>
      <p:guideLst>
        <p:guide orient="horz" pos="511"/>
        <p:guide pos="6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F3D3E-CF40-4035-9EF0-2AFF5BB05696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6C566-0CE4-4272-9645-318FEE455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0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0B212-A25B-49F7-8A4B-2CC1D35B5E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0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0B212-A25B-49F7-8A4B-2CC1D35B5E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8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0B212-A25B-49F7-8A4B-2CC1D35B5E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16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CEDAW</a:t>
            </a:r>
            <a:r>
              <a:rPr lang="en-US" baseline="0" dirty="0"/>
              <a:t> has three interwoven core principles:  substantive equality, non-discrimination, and state obligation. </a:t>
            </a:r>
          </a:p>
          <a:p>
            <a:endParaRPr lang="en-US" baseline="0" dirty="0"/>
          </a:p>
          <a:p>
            <a:r>
              <a:rPr lang="en-US" baseline="0" dirty="0"/>
              <a:t>3)  The countries who have ratified CEDAW are state-parties to the treaty, meaning their government has signed on to the treaty and, by doing so, agreed to take measures to improve the status of women in the country.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0B212-A25B-49F7-8A4B-2CC1D35B5E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49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That’s the case globally.</a:t>
            </a:r>
            <a:r>
              <a:rPr lang="en-US" baseline="0" dirty="0"/>
              <a:t>  Which, in the US, I think we have an easier time understanding: the rights of women on the other side of the world being trampled for “violations” that we would consider mundane in this country.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0B212-A25B-49F7-8A4B-2CC1D35B5E5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63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there</a:t>
            </a:r>
            <a:r>
              <a:rPr lang="en-US" baseline="0" dirty="0"/>
              <a:t> is work to do here too.  In the United States.  In Minnesota.   We’re not done yet.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0B212-A25B-49F7-8A4B-2CC1D35B5E5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1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C891-E7DA-422D-848F-10783709E42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41F2-4D6E-45B0-A0F3-04DA0891D4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C891-E7DA-422D-848F-10783709E42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41F2-4D6E-45B0-A0F3-04DA0891D4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0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C891-E7DA-422D-848F-10783709E42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41F2-4D6E-45B0-A0F3-04DA0891D4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3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C891-E7DA-422D-848F-10783709E42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41F2-4D6E-45B0-A0F3-04DA0891D4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8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C891-E7DA-422D-848F-10783709E42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41F2-4D6E-45B0-A0F3-04DA0891D4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0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C891-E7DA-422D-848F-10783709E42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41F2-4D6E-45B0-A0F3-04DA0891D4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2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C891-E7DA-422D-848F-10783709E42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41F2-4D6E-45B0-A0F3-04DA0891D4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8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C891-E7DA-422D-848F-10783709E42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41F2-4D6E-45B0-A0F3-04DA0891D4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C891-E7DA-422D-848F-10783709E42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41F2-4D6E-45B0-A0F3-04DA0891D4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3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C891-E7DA-422D-848F-10783709E42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41F2-4D6E-45B0-A0F3-04DA0891D4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7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C891-E7DA-422D-848F-10783709E42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441F2-4D6E-45B0-A0F3-04DA0891D4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5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DC891-E7DA-422D-848F-10783709E42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2/21/2017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441F2-4D6E-45B0-A0F3-04DA0891D41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46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https://www.flickr.com/photos/105366213@N04/galleries/72157636551324123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4thmedia.org/2012/09/the-new-york-times-op-ed-which-of-the-following-countries-does-not-guarantee-its-citizens-the-right-to-vot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tructionlawsignal.com/by-subject/contract/construction-contracts-the-basics-1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stcoastleaf.org/our-work/cedaw-report-card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quotesjunk.com/marvelous-human-rights-quote-womens-rights-are-human-rights-hillary-clint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tico.com/gallery/2013/09/senate-foreign-relations-committee-hearing-on-syria-00112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nationalblackroberegiment.com/shining_city_upon_hill-american-exceptionalis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nytlive.nytimes.com/womenintheworld/2015/11/10/un-scrutinizes-australias-forced-sterilization-of-disabled-wome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nba-nyc.org/pay-equity-is-less-than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=G&amp;hl=en&amp;q=estados+unidos+de+america&amp;tbm=isch&amp;tbs=simg:CAQSlQEJ7K5lu1RlxOkaiQELEKjU2AQaBAgBCAgMCxCwjKcIGmAKXggDEiazAmG3AusB4AGFCoQUPeYB-AihK_1QioCvzIvE-mymWOcY_1nTm2PRowg50J7NMkUw9426JDcwFvA9us7M-ZDvJPZAwpjGfMTNClYjMNq2c8sC_1qgG8mAVJ0IAQMCxCOrv4IGgoKCAgBEgQg2BBeDA&amp;ved=0ahUKEwjHruj-r6zQAhVFWCYKHdD6AHYQwg4IGig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ctrTitle"/>
          </p:nvPr>
        </p:nvSpPr>
        <p:spPr>
          <a:xfrm>
            <a:off x="0" y="2438400"/>
            <a:ext cx="9144000" cy="4038600"/>
          </a:xfrm>
        </p:spPr>
        <p:txBody>
          <a:bodyPr>
            <a:noAutofit/>
          </a:bodyPr>
          <a:lstStyle/>
          <a:p>
            <a:br>
              <a:rPr lang="en-US" sz="3200" b="1"/>
            </a:br>
            <a:br>
              <a:rPr lang="en-US" sz="3200" b="1"/>
            </a:br>
            <a:br>
              <a:rPr lang="en-US" sz="3200" b="1"/>
            </a:br>
            <a:r>
              <a:rPr lang="en-US" sz="3200" b="1"/>
              <a:t>CEDAW </a:t>
            </a:r>
            <a:br>
              <a:rPr lang="en-US" sz="3200" b="1" dirty="0"/>
            </a:br>
            <a:r>
              <a:rPr lang="en-US" sz="3200" b="1" i="1" dirty="0"/>
              <a:t>The Convention on the Elimination of</a:t>
            </a:r>
            <a:br>
              <a:rPr lang="en-US" sz="3200" b="1" i="1" dirty="0"/>
            </a:br>
            <a:r>
              <a:rPr lang="en-US" sz="3200" b="1" i="1" dirty="0"/>
              <a:t>Discrimination against Women</a:t>
            </a:r>
            <a:br>
              <a:rPr lang="en-US" sz="3200" b="1" i="1" dirty="0"/>
            </a:br>
            <a:br>
              <a:rPr lang="en-US" sz="3200" b="1" i="1" dirty="0"/>
            </a:br>
            <a:br>
              <a:rPr lang="en-US" sz="3600" b="1" dirty="0"/>
            </a:br>
            <a:endParaRPr lang="en-US" sz="3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6019800"/>
            <a:ext cx="2819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928938"/>
          </a:xfrm>
          <a:prstGeom prst="rect">
            <a:avLst/>
          </a:prstGeom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6827816" y="6175081"/>
            <a:ext cx="22994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Calibri" pitchFamily="34" charset="0"/>
                <a:cs typeface="Arial" charset="0"/>
              </a:rPr>
              <a:t>© World Without Genocide 2017</a:t>
            </a:r>
          </a:p>
        </p:txBody>
      </p:sp>
    </p:spTree>
    <p:extLst>
      <p:ext uri="{BB962C8B-B14F-4D97-AF65-F5344CB8AC3E}">
        <p14:creationId xmlns:p14="http://schemas.microsoft.com/office/powerpoint/2010/main" val="107563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-1"/>
            <a:ext cx="9144000" cy="457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243" y="650944"/>
            <a:ext cx="8766928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kern="0" dirty="0">
                <a:latin typeface="+mn-lt"/>
              </a:rPr>
              <a:t>There are </a:t>
            </a:r>
            <a:r>
              <a:rPr lang="en-US" sz="3200" b="1" dirty="0">
                <a:solidFill>
                  <a:srgbClr val="FFFF00"/>
                </a:solidFill>
                <a:latin typeface="+mn-lt"/>
              </a:rPr>
              <a:t>3,470</a:t>
            </a:r>
            <a:r>
              <a:rPr lang="en-US" sz="3200" b="1" kern="0" dirty="0">
                <a:latin typeface="+mn-lt"/>
              </a:rPr>
              <a:t> untested rape kits in Minnesota, </a:t>
            </a:r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400,000 </a:t>
            </a:r>
            <a:r>
              <a:rPr lang="en-US" sz="3200" b="1" kern="0" dirty="0">
                <a:latin typeface="+mn-lt"/>
              </a:rPr>
              <a:t>in the US.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kern="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3200" b="1" kern="0" dirty="0">
                <a:latin typeface="+mn-lt"/>
              </a:rPr>
              <a:t>At least </a:t>
            </a:r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115 Minnesota women were murdered </a:t>
            </a:r>
          </a:p>
          <a:p>
            <a:pPr>
              <a:spcAft>
                <a:spcPts val="600"/>
              </a:spcAft>
            </a:pPr>
            <a:r>
              <a:rPr lang="en-US" sz="3200" b="1" kern="0" dirty="0">
                <a:latin typeface="+mn-lt"/>
              </a:rPr>
              <a:t>by their intimate partners, 2010-2015.</a:t>
            </a:r>
          </a:p>
          <a:p>
            <a:pPr>
              <a:spcAft>
                <a:spcPts val="600"/>
              </a:spcAft>
            </a:pPr>
            <a:endParaRPr lang="en-US" sz="1600" b="1" kern="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3200" b="1" kern="0" dirty="0">
                <a:latin typeface="+mn-lt"/>
              </a:rPr>
              <a:t>At least </a:t>
            </a:r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300 women </a:t>
            </a:r>
            <a:r>
              <a:rPr lang="en-US" sz="3200" b="1" kern="0" dirty="0">
                <a:latin typeface="+mn-lt"/>
              </a:rPr>
              <a:t>were sexually assaulted on Minnesota college campuses in 2015.</a:t>
            </a:r>
          </a:p>
        </p:txBody>
      </p:sp>
    </p:spTree>
    <p:extLst>
      <p:ext uri="{BB962C8B-B14F-4D97-AF65-F5344CB8AC3E}">
        <p14:creationId xmlns:p14="http://schemas.microsoft.com/office/powerpoint/2010/main" val="80926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imeline.awava.org.au/wp-content/uploads/sites/6/1983/03/1983-CEDAW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57201"/>
            <a:ext cx="9143999" cy="601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0" y="0"/>
            <a:ext cx="9144000" cy="457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891462"/>
            <a:ext cx="963928" cy="5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47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0" y="-1"/>
            <a:ext cx="9144000" cy="58477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CEDAW’s Core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5576"/>
            <a:ext cx="8229600" cy="3207983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200000"/>
              </a:lnSpc>
              <a:buAutoNum type="arabicPeriod"/>
            </a:pPr>
            <a:r>
              <a:rPr lang="en-US" b="1" dirty="0"/>
              <a:t> Substantive Equality</a:t>
            </a:r>
          </a:p>
          <a:p>
            <a:pPr algn="ctr">
              <a:lnSpc>
                <a:spcPct val="200000"/>
              </a:lnSpc>
              <a:buAutoNum type="arabicPeriod"/>
            </a:pPr>
            <a:r>
              <a:rPr lang="en-US" b="1" dirty="0"/>
              <a:t> Non-Discrimination</a:t>
            </a:r>
          </a:p>
          <a:p>
            <a:pPr algn="ctr">
              <a:lnSpc>
                <a:spcPct val="200000"/>
              </a:lnSpc>
              <a:buAutoNum type="arabicPeriod"/>
            </a:pPr>
            <a:r>
              <a:rPr lang="en-US" b="1" dirty="0"/>
              <a:t> State Obligation</a:t>
            </a:r>
          </a:p>
        </p:txBody>
      </p:sp>
      <p:sp>
        <p:nvSpPr>
          <p:cNvPr id="5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  <p:sp>
        <p:nvSpPr>
          <p:cNvPr id="8" name="AutoShape 4" descr="Image result for lady justice, black background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693917" y="3020230"/>
            <a:ext cx="3173067" cy="211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662" y="753484"/>
            <a:ext cx="3565871" cy="237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1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-1"/>
            <a:ext cx="9144000" cy="58477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0375" y="38098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3200" b="1" kern="0" dirty="0">
                <a:latin typeface="+mn-lt"/>
              </a:rPr>
              <a:t>What is CEDAW?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584774"/>
            <a:ext cx="883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6 Parts, 30 Articles.  </a:t>
            </a:r>
          </a:p>
          <a:p>
            <a:r>
              <a:rPr lang="en-US" sz="3200" b="1" kern="0" dirty="0">
                <a:latin typeface="+mn-lt"/>
              </a:rPr>
              <a:t>I – Overview:  equality in political, social, 	economic, and cultural spheres.</a:t>
            </a:r>
          </a:p>
          <a:p>
            <a:endParaRPr lang="en-US" sz="3200" b="1" kern="0" dirty="0">
              <a:latin typeface="+mn-lt"/>
            </a:endParaRPr>
          </a:p>
          <a:p>
            <a:r>
              <a:rPr lang="en-US" sz="3200" b="1" kern="0" dirty="0">
                <a:latin typeface="+mn-lt"/>
              </a:rPr>
              <a:t>2 – Equality in  political and public sphere.</a:t>
            </a:r>
          </a:p>
          <a:p>
            <a:r>
              <a:rPr lang="en-US" sz="3200" b="1" kern="0" dirty="0">
                <a:latin typeface="+mn-lt"/>
              </a:rPr>
              <a:t>	Right to vote, participate in government, 	acquire, change, or retain nationality.</a:t>
            </a:r>
          </a:p>
        </p:txBody>
      </p:sp>
      <p:pic>
        <p:nvPicPr>
          <p:cNvPr id="4098" name="Picture 2" descr="Image result for right to vot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335" y="4055199"/>
            <a:ext cx="2999491" cy="234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79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-1"/>
            <a:ext cx="9144000" cy="58477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84774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>
                <a:latin typeface="+mn-lt"/>
              </a:rPr>
              <a:t>3 – Equality in education, employment, health; special needs for rural women. </a:t>
            </a:r>
          </a:p>
          <a:p>
            <a:endParaRPr lang="en-US" sz="3200" b="1" kern="0" dirty="0">
              <a:latin typeface="+mn-lt"/>
            </a:endParaRPr>
          </a:p>
          <a:p>
            <a:r>
              <a:rPr lang="en-US" sz="3200" b="1" kern="0" dirty="0">
                <a:latin typeface="+mn-lt"/>
              </a:rPr>
              <a:t>4 – Equality in civil matters – contracts, rights 	of residence, right to enter or dissolve marriage and to freely choose a spouse.</a:t>
            </a:r>
          </a:p>
        </p:txBody>
      </p:sp>
      <p:pic>
        <p:nvPicPr>
          <p:cNvPr id="5122" name="Picture 2" descr="Image result for contract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254" y="3631762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3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-1"/>
            <a:ext cx="9144000" cy="58477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914400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>
                <a:latin typeface="+mn-lt"/>
              </a:rPr>
              <a:t>5 – Establishment of a UN review committee; 	regular 4-year reports.</a:t>
            </a:r>
          </a:p>
          <a:p>
            <a:endParaRPr lang="en-US" sz="3200" b="1" kern="0" dirty="0">
              <a:latin typeface="+mn-lt"/>
            </a:endParaRPr>
          </a:p>
          <a:p>
            <a:r>
              <a:rPr lang="en-US" sz="3200" b="1" kern="0" dirty="0">
                <a:latin typeface="+mn-lt"/>
              </a:rPr>
              <a:t>6 – UN ratification process.</a:t>
            </a:r>
            <a:endParaRPr lang="en-US" sz="3200" kern="0" dirty="0">
              <a:latin typeface="+mn-lt"/>
            </a:endParaRPr>
          </a:p>
        </p:txBody>
      </p:sp>
      <p:pic>
        <p:nvPicPr>
          <p:cNvPr id="6146" name="Picture 2" descr="Image result for CEDAW report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139" y="1583703"/>
            <a:ext cx="3738461" cy="481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02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-1"/>
            <a:ext cx="9144000" cy="58477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9538" y="38098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>
                <a:solidFill>
                  <a:sysClr val="windowText" lastClr="000000"/>
                </a:solidFill>
              </a:rPr>
              <a:t> </a:t>
            </a:r>
            <a:r>
              <a:rPr lang="en-US" sz="3200" b="1" kern="0" dirty="0">
                <a:latin typeface="+mn-lt"/>
              </a:rPr>
              <a:t>Nations that have NOT ratified CEDAW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3" t="37135" r="28063" b="41419"/>
          <a:stretch/>
        </p:blipFill>
        <p:spPr bwMode="auto">
          <a:xfrm>
            <a:off x="167151" y="1219200"/>
            <a:ext cx="873350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382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-1"/>
            <a:ext cx="9144000" cy="58477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1764" y="-51921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>
                <a:solidFill>
                  <a:sysClr val="windowText" lastClr="000000"/>
                </a:solidFill>
              </a:rPr>
              <a:t>        </a:t>
            </a:r>
            <a:endParaRPr lang="en-US" sz="3200" b="1" kern="0" dirty="0"/>
          </a:p>
          <a:p>
            <a:r>
              <a:rPr lang="en-US" sz="3200" b="1" kern="0" dirty="0">
                <a:latin typeface="+mn-lt"/>
              </a:rPr>
              <a:t>US Ratification of CEDAW</a:t>
            </a:r>
          </a:p>
        </p:txBody>
      </p:sp>
      <p:pic>
        <p:nvPicPr>
          <p:cNvPr id="1026" name="Picture 2" descr="Image result for women's rights are human rights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1" r="8590" b="31863"/>
          <a:stretch/>
        </p:blipFill>
        <p:spPr bwMode="auto">
          <a:xfrm>
            <a:off x="1506047" y="768046"/>
            <a:ext cx="6131906" cy="549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435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457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5043" y="-22534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>
                <a:solidFill>
                  <a:sysClr val="windowText" lastClr="000000"/>
                </a:solidFill>
              </a:rPr>
              <a:t>        </a:t>
            </a:r>
            <a:r>
              <a:rPr lang="en-US" sz="3200" b="1" kern="0" dirty="0">
                <a:latin typeface="+mn-lt"/>
              </a:rPr>
              <a:t>The Ratification Process</a:t>
            </a:r>
          </a:p>
          <a:p>
            <a:r>
              <a:rPr lang="en-US" sz="3200" b="1" kern="0" dirty="0">
                <a:latin typeface="+mn-lt"/>
              </a:rPr>
              <a:t>Senate Foreign Relations Committee</a:t>
            </a:r>
          </a:p>
        </p:txBody>
      </p:sp>
      <p:pic>
        <p:nvPicPr>
          <p:cNvPr id="7170" name="Picture 2" descr="Image result for senate foreign relations committe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1" y="1130882"/>
            <a:ext cx="8365083" cy="453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206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457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5043" y="-22534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>
                <a:solidFill>
                  <a:sysClr val="windowText" lastClr="000000"/>
                </a:solidFill>
              </a:rPr>
              <a:t>        </a:t>
            </a:r>
            <a:r>
              <a:rPr lang="en-US" sz="3200" b="1" kern="0" dirty="0">
                <a:latin typeface="+mn-lt"/>
              </a:rPr>
              <a:t>The Ratification Process</a:t>
            </a:r>
          </a:p>
          <a:p>
            <a:r>
              <a:rPr lang="en-US" sz="3200" b="1" kern="0" dirty="0">
                <a:latin typeface="+mn-lt"/>
              </a:rPr>
              <a:t>      67 YES votes in the Senate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12" y="1260499"/>
            <a:ext cx="8448127" cy="441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99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99" y="651449"/>
            <a:ext cx="8974317" cy="34654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1855:  Missouri v. Celia, </a:t>
            </a:r>
            <a:r>
              <a:rPr lang="en-US" sz="2800" b="1" dirty="0">
                <a:solidFill>
                  <a:srgbClr val="FFFF00"/>
                </a:solidFill>
              </a:rPr>
              <a:t>a black woman is property </a:t>
            </a:r>
            <a:r>
              <a:rPr lang="en-US" sz="2800" b="1" dirty="0"/>
              <a:t>without right to defend herself against a master’s act of rape.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2800" b="1" dirty="0"/>
              <a:t>1873: </a:t>
            </a:r>
            <a:r>
              <a:rPr lang="en-US" sz="2800" b="1" dirty="0" err="1"/>
              <a:t>Bradwell</a:t>
            </a:r>
            <a:r>
              <a:rPr lang="en-US" sz="2800" b="1" dirty="0"/>
              <a:t> v. Illinois, Supreme Court ruled that a state can </a:t>
            </a:r>
            <a:r>
              <a:rPr lang="en-US" sz="2800" b="1" dirty="0">
                <a:solidFill>
                  <a:srgbClr val="FFFF00"/>
                </a:solidFill>
              </a:rPr>
              <a:t>exclude a married woman from practicing law.</a:t>
            </a:r>
          </a:p>
          <a:p>
            <a:pPr marL="0" indent="0">
              <a:buNone/>
            </a:pPr>
            <a:endParaRPr lang="en-US" sz="10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2800" b="1" dirty="0"/>
              <a:t>1951: Hoyt v. Florida, Supreme Court upholds Florida rules making it </a:t>
            </a:r>
            <a:r>
              <a:rPr lang="en-US" sz="2800" b="1" dirty="0">
                <a:solidFill>
                  <a:srgbClr val="FFFF00"/>
                </a:solidFill>
              </a:rPr>
              <a:t>less likely for women than men to be called for jury duty</a:t>
            </a:r>
            <a:r>
              <a:rPr lang="en-US" sz="2800" b="1" dirty="0"/>
              <a:t> because  “a woman is still regarded as the center of home and family life.”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457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/>
              <a:t>Women’s Rights From the Bench…</a:t>
            </a: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6486427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121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0" y="0"/>
            <a:ext cx="9144000" cy="457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cs typeface="Arial" panose="020B0604020202020204" pitchFamily="34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99150"/>
            <a:ext cx="94456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8" name="Picture 4" descr="http://image.slidesharecdn.com/workingcopycitiesforcedawslideshowforwebsite-rc-2014-10-31-141104001930-conversion-gate02/95/cities-for-cedaw-12-638.jpg?cb=14150604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0" y="92075"/>
            <a:ext cx="8706460" cy="65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81000" y="990600"/>
            <a:ext cx="762000" cy="45720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05000" y="1208567"/>
            <a:ext cx="762000" cy="45720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29000" y="1219200"/>
            <a:ext cx="762000" cy="45720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81600" y="1219200"/>
            <a:ext cx="762000" cy="45720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781800" y="1220972"/>
            <a:ext cx="762000" cy="457200"/>
          </a:xfrm>
          <a:prstGeom prst="straightConnector1">
            <a:avLst/>
          </a:prstGeom>
          <a:ln w="603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68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457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5043" y="-22534"/>
            <a:ext cx="6668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>
                <a:solidFill>
                  <a:sysClr val="windowText" lastClr="000000"/>
                </a:solidFill>
              </a:rPr>
              <a:t>        </a:t>
            </a:r>
            <a:r>
              <a:rPr lang="en-US" sz="3200" b="1" kern="0" dirty="0">
                <a:latin typeface="+mn-lt"/>
              </a:rPr>
              <a:t>Obstacles to Ratification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43507" y="457200"/>
            <a:ext cx="515142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kern="0" dirty="0"/>
          </a:p>
          <a:p>
            <a:pPr algn="ctr"/>
            <a:r>
              <a:rPr lang="en-US" sz="3200" b="1" kern="0" dirty="0">
                <a:latin typeface="+mn-lt"/>
              </a:rPr>
              <a:t>US ‘exceptionalism’</a:t>
            </a:r>
          </a:p>
          <a:p>
            <a:pPr algn="ctr"/>
            <a:endParaRPr lang="en-US" sz="1000" b="1" kern="0" dirty="0">
              <a:latin typeface="+mn-lt"/>
            </a:endParaRPr>
          </a:p>
          <a:p>
            <a:pPr algn="ctr"/>
            <a:r>
              <a:rPr lang="en-US" sz="3200" b="1" kern="0" dirty="0">
                <a:latin typeface="+mn-lt"/>
              </a:rPr>
              <a:t>No ‘</a:t>
            </a:r>
            <a:r>
              <a:rPr lang="en-US" sz="3200" b="1" kern="0" dirty="0" err="1">
                <a:latin typeface="+mn-lt"/>
              </a:rPr>
              <a:t>Proxmire</a:t>
            </a:r>
            <a:r>
              <a:rPr lang="en-US" sz="3200" b="1" kern="0" dirty="0">
                <a:latin typeface="+mn-lt"/>
              </a:rPr>
              <a:t> for CEDAW’</a:t>
            </a:r>
          </a:p>
          <a:p>
            <a:pPr algn="ctr"/>
            <a:endParaRPr lang="en-US" sz="1000" b="1" kern="0" dirty="0">
              <a:latin typeface="+mn-lt"/>
            </a:endParaRPr>
          </a:p>
          <a:p>
            <a:pPr algn="ctr"/>
            <a:r>
              <a:rPr lang="en-US" sz="3200" b="1" kern="0" dirty="0">
                <a:latin typeface="+mn-lt"/>
              </a:rPr>
              <a:t>Misunderstandings</a:t>
            </a:r>
          </a:p>
          <a:p>
            <a:pPr algn="ctr"/>
            <a:endParaRPr lang="en-US" sz="3200" b="1" kern="0" dirty="0"/>
          </a:p>
        </p:txBody>
      </p:sp>
      <p:pic>
        <p:nvPicPr>
          <p:cNvPr id="8194" name="Picture 2" descr="Image result for american exceptionalis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182" y="2579854"/>
            <a:ext cx="28860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185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457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914400"/>
            <a:ext cx="883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MYTH #1</a:t>
            </a:r>
            <a:endParaRPr lang="en-US" sz="3200" kern="0" dirty="0">
              <a:latin typeface="+mn-lt"/>
            </a:endParaRPr>
          </a:p>
          <a:p>
            <a:r>
              <a:rPr lang="en-US" sz="3200" b="1" kern="0" dirty="0">
                <a:latin typeface="+mn-lt"/>
              </a:rPr>
              <a:t>Ratification would give the international community too much power over U.S. law.</a:t>
            </a:r>
          </a:p>
          <a:p>
            <a:endParaRPr lang="en-US" sz="3200" kern="0" dirty="0">
              <a:latin typeface="+mn-lt"/>
            </a:endParaRPr>
          </a:p>
          <a:p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FACT</a:t>
            </a:r>
            <a:endParaRPr lang="en-US" sz="3200" kern="0" dirty="0">
              <a:solidFill>
                <a:srgbClr val="FFFF00"/>
              </a:solidFill>
              <a:latin typeface="+mn-lt"/>
            </a:endParaRPr>
          </a:p>
          <a:p>
            <a:r>
              <a:rPr lang="en-US" sz="3200" b="1" kern="0" dirty="0">
                <a:latin typeface="+mn-lt"/>
              </a:rPr>
              <a:t>Bills to implement CEDAW provisions would have to be passed in the House and Senate</a:t>
            </a:r>
            <a:r>
              <a:rPr lang="en-US" sz="3200" b="1" kern="0" dirty="0">
                <a:solidFill>
                  <a:sysClr val="windowText" lastClr="000000"/>
                </a:solidFill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797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457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57200"/>
            <a:ext cx="80164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MYTH #2</a:t>
            </a:r>
            <a:endParaRPr lang="en-US" sz="3200" kern="0" dirty="0">
              <a:solidFill>
                <a:srgbClr val="FFFF00"/>
              </a:solidFill>
              <a:latin typeface="+mn-lt"/>
            </a:endParaRPr>
          </a:p>
          <a:p>
            <a:r>
              <a:rPr lang="en-US" sz="3200" b="1" kern="0" dirty="0">
                <a:latin typeface="+mn-lt"/>
              </a:rPr>
              <a:t>Discrimination is too broadly defined in CEDAW.  Implementation would result in “frivolous” law suits. </a:t>
            </a:r>
          </a:p>
          <a:p>
            <a:endParaRPr lang="en-US" sz="3200" b="1" kern="0" dirty="0">
              <a:solidFill>
                <a:sysClr val="windowText" lastClr="000000"/>
              </a:solidFill>
              <a:latin typeface="+mn-lt"/>
            </a:endParaRPr>
          </a:p>
          <a:p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FACT</a:t>
            </a:r>
            <a:endParaRPr lang="en-US" sz="3200" b="1" kern="0" dirty="0">
              <a:latin typeface="+mn-lt"/>
            </a:endParaRPr>
          </a:p>
          <a:p>
            <a:r>
              <a:rPr lang="en-GB" sz="3200" b="1" kern="0" dirty="0">
                <a:latin typeface="+mn-lt"/>
              </a:rPr>
              <a:t>The same strict standards would apply to sex discrimination claims that apply to race discrimination.</a:t>
            </a:r>
            <a:r>
              <a:rPr lang="en-US" sz="3200" b="1" kern="0" dirty="0">
                <a:latin typeface="+mn-lt"/>
              </a:rPr>
              <a:t> CEDAW wouldn’t result in frivolous lawsuits any more than challenges to race discrimination.</a:t>
            </a:r>
          </a:p>
        </p:txBody>
      </p:sp>
    </p:spTree>
    <p:extLst>
      <p:ext uri="{BB962C8B-B14F-4D97-AF65-F5344CB8AC3E}">
        <p14:creationId xmlns:p14="http://schemas.microsoft.com/office/powerpoint/2010/main" val="147087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457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6988" y="806679"/>
            <a:ext cx="8534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MYTH #3</a:t>
            </a:r>
            <a:endParaRPr lang="en-US" sz="3200" b="1" kern="0" dirty="0">
              <a:latin typeface="+mn-lt"/>
            </a:endParaRPr>
          </a:p>
          <a:p>
            <a:r>
              <a:rPr lang="en-US" sz="3200" b="1" kern="0" dirty="0">
                <a:latin typeface="+mn-lt"/>
              </a:rPr>
              <a:t>CEDAW will destroy traditional family structure by redefining roles of men and women.</a:t>
            </a:r>
          </a:p>
          <a:p>
            <a:endParaRPr lang="en-US" sz="3200" kern="0" dirty="0">
              <a:latin typeface="+mn-lt"/>
            </a:endParaRPr>
          </a:p>
          <a:p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FACT</a:t>
            </a:r>
            <a:endParaRPr lang="en-US" sz="3200" b="1" kern="0" dirty="0">
              <a:latin typeface="+mn-lt"/>
            </a:endParaRPr>
          </a:p>
          <a:p>
            <a:r>
              <a:rPr lang="en-US" sz="3200" b="1" kern="0" dirty="0">
                <a:latin typeface="+mn-lt"/>
              </a:rPr>
              <a:t>CEDAW does not regulate family life. </a:t>
            </a:r>
          </a:p>
          <a:p>
            <a:r>
              <a:rPr lang="en-US" sz="3200" b="1" kern="0" dirty="0">
                <a:latin typeface="+mn-lt"/>
              </a:rPr>
              <a:t>CEDAW urges states ‘to adopt education and information programs to eliminate prejudices and practices that hinder women’s full social equality.’</a:t>
            </a:r>
          </a:p>
        </p:txBody>
      </p:sp>
    </p:spTree>
    <p:extLst>
      <p:ext uri="{BB962C8B-B14F-4D97-AF65-F5344CB8AC3E}">
        <p14:creationId xmlns:p14="http://schemas.microsoft.com/office/powerpoint/2010/main" val="21220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457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" y="487680"/>
            <a:ext cx="84734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MYTH #4</a:t>
            </a:r>
            <a:endParaRPr lang="en-US" sz="3200" b="1" kern="0" dirty="0">
              <a:latin typeface="+mn-lt"/>
            </a:endParaRPr>
          </a:p>
          <a:p>
            <a:r>
              <a:rPr lang="en-US" sz="3200" b="1" kern="0" dirty="0">
                <a:latin typeface="+mn-lt"/>
              </a:rPr>
              <a:t>CEDAW encourages abortion by promoting access to ‘family planning.’</a:t>
            </a:r>
          </a:p>
          <a:p>
            <a:endParaRPr lang="en-US" sz="3200" kern="0" dirty="0">
              <a:solidFill>
                <a:sysClr val="windowText" lastClr="000000"/>
              </a:solidFill>
              <a:latin typeface="+mn-lt"/>
            </a:endParaRPr>
          </a:p>
          <a:p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FACT</a:t>
            </a:r>
            <a:endParaRPr lang="en-US" sz="3200" b="1" kern="0" dirty="0">
              <a:latin typeface="+mn-lt"/>
            </a:endParaRPr>
          </a:p>
          <a:p>
            <a:r>
              <a:rPr lang="en-GB" sz="3200" b="1" kern="0" dirty="0">
                <a:latin typeface="+mn-lt"/>
              </a:rPr>
              <a:t>CEDAW does not address abortion.  </a:t>
            </a:r>
          </a:p>
          <a:p>
            <a:r>
              <a:rPr lang="en-GB" sz="3200" b="1" kern="0" dirty="0">
                <a:latin typeface="+mn-lt"/>
              </a:rPr>
              <a:t>Countries where abortion is illegal have ratified CEDAW - Ireland, Burkina Faso, Rwanda.  </a:t>
            </a:r>
          </a:p>
          <a:p>
            <a:r>
              <a:rPr lang="en-GB" sz="3200" b="1" kern="0" dirty="0">
                <a:latin typeface="+mn-lt"/>
              </a:rPr>
              <a:t>U.S. State Department:  </a:t>
            </a:r>
          </a:p>
          <a:p>
            <a:r>
              <a:rPr lang="en-GB" sz="3200" b="1" kern="0" dirty="0">
                <a:latin typeface="+mn-lt"/>
              </a:rPr>
              <a:t>	CEDAW is </a:t>
            </a:r>
            <a:r>
              <a:rPr lang="en-GB" sz="3200" b="1" i="1" kern="0" dirty="0">
                <a:latin typeface="+mn-lt"/>
              </a:rPr>
              <a:t>‘abortion-neutral.’</a:t>
            </a:r>
            <a:endParaRPr lang="en-US" sz="3200" b="1" i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772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-45384" y="3"/>
            <a:ext cx="9144000" cy="49019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736" y="-35695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Women’s Rights Globally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575" y="1306609"/>
            <a:ext cx="8875041" cy="377661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6142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-1"/>
            <a:ext cx="9144000" cy="58477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7581" y="-37392"/>
            <a:ext cx="7248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>
                <a:latin typeface="+mn-lt"/>
              </a:rPr>
              <a:t>CEDAW’s Impact Around the World</a:t>
            </a:r>
          </a:p>
        </p:txBody>
      </p:sp>
      <p:pic>
        <p:nvPicPr>
          <p:cNvPr id="4108" name="Picture 12" descr="cedaw_report_cover-229x300.gif (229×3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36" y="660974"/>
            <a:ext cx="4315522" cy="565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199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-1"/>
            <a:ext cx="9144000" cy="58477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4091" y="28477"/>
            <a:ext cx="7248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>
                <a:latin typeface="+mn-lt"/>
              </a:rPr>
              <a:t>Schools, Bangladesh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14" y="778120"/>
            <a:ext cx="7619172" cy="508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70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-1"/>
            <a:ext cx="9144000" cy="58477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5934" y="-3706"/>
            <a:ext cx="8474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>
                <a:latin typeface="+mn-lt"/>
              </a:rPr>
              <a:t>Ending Gender Violence, Mexico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02" y="762002"/>
            <a:ext cx="7713983" cy="513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79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457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408" y="-3429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Women’s Rights From the Bench…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22" y="472124"/>
            <a:ext cx="9030878" cy="36459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1965: Griswold v. Connecticut, Supreme Court overturns one of the last state laws </a:t>
            </a:r>
            <a:r>
              <a:rPr lang="en-US" sz="2800" b="1" dirty="0">
                <a:solidFill>
                  <a:srgbClr val="FFFF00"/>
                </a:solidFill>
              </a:rPr>
              <a:t>prohibiting use of contraceptives by married couples.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2800" b="1" dirty="0"/>
              <a:t>1971: Phillips v. Martin Marietta Corp., Supreme Court outlaws the practice of </a:t>
            </a:r>
            <a:r>
              <a:rPr lang="en-US" sz="2800" b="1" dirty="0">
                <a:solidFill>
                  <a:srgbClr val="FFFF00"/>
                </a:solidFill>
              </a:rPr>
              <a:t>private employers refusing to hire women with pre-school children.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2800" b="1" dirty="0"/>
              <a:t>1974: Cleveland Board of Ed. v. </a:t>
            </a:r>
            <a:r>
              <a:rPr lang="en-US" sz="2800" b="1" dirty="0" err="1"/>
              <a:t>LaFleur</a:t>
            </a:r>
            <a:r>
              <a:rPr lang="en-US" sz="2800" b="1" dirty="0"/>
              <a:t>, Supreme Court determines it is </a:t>
            </a:r>
            <a:r>
              <a:rPr lang="en-US" sz="2800" b="1" dirty="0">
                <a:solidFill>
                  <a:srgbClr val="FFFF00"/>
                </a:solidFill>
              </a:rPr>
              <a:t>illegal to force pregnant women to take maternity leave</a:t>
            </a:r>
            <a:r>
              <a:rPr lang="en-US" sz="2800" b="1" dirty="0"/>
              <a:t> on the assumption they are incapable of working in their physical condition.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78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-1"/>
            <a:ext cx="9144000" cy="58477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9827" y="11698"/>
            <a:ext cx="3162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>
                <a:latin typeface="+mn-lt"/>
              </a:rPr>
              <a:t>Voting, Kuwait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9" y="731521"/>
            <a:ext cx="8046191" cy="514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347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-51601"/>
            <a:ext cx="9144000" cy="59522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99633"/>
            <a:ext cx="945216" cy="50116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97856" y="-61908"/>
            <a:ext cx="6221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n-lt"/>
              </a:rPr>
              <a:t>Agricultural rights, Honduras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" y="796219"/>
            <a:ext cx="7684938" cy="512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882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45384" y="0"/>
            <a:ext cx="9144000" cy="58477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99633"/>
            <a:ext cx="945216" cy="50116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22990" y="0"/>
            <a:ext cx="7675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n-lt"/>
              </a:rPr>
              <a:t>Domestic Violence Reduction, Uganda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270" y="762000"/>
            <a:ext cx="7101140" cy="513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627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10449"/>
            <a:ext cx="9144000" cy="59522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9686" y="0"/>
            <a:ext cx="7720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0" dirty="0">
                <a:latin typeface="+mn-lt"/>
              </a:rPr>
              <a:t>Equal Employment Law, Japan</a:t>
            </a:r>
          </a:p>
        </p:txBody>
      </p:sp>
      <p:pic>
        <p:nvPicPr>
          <p:cNvPr id="1026" name="Picture 2" descr="japan-women-workforce.jpg (415×26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0" r="13224"/>
          <a:stretch/>
        </p:blipFill>
        <p:spPr bwMode="auto">
          <a:xfrm>
            <a:off x="2469822" y="766993"/>
            <a:ext cx="4600282" cy="550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659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10449"/>
            <a:ext cx="9144000" cy="59522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6755" y="10449"/>
            <a:ext cx="8455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0" dirty="0">
                <a:latin typeface="+mn-lt"/>
              </a:rPr>
              <a:t>Reproductive Rights, Colombia</a:t>
            </a:r>
          </a:p>
        </p:txBody>
      </p:sp>
      <p:pic>
        <p:nvPicPr>
          <p:cNvPr id="3074" name="Picture 2" descr="Image result for forced sterilization of women with disabiliti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69" y="664228"/>
            <a:ext cx="7443439" cy="515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510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-1"/>
            <a:ext cx="9144000" cy="58477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9941"/>
            <a:ext cx="7169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>
                <a:latin typeface="+mn-lt"/>
              </a:rPr>
              <a:t>Why the US should ratify CEDAW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995435"/>
            <a:ext cx="87952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0" dirty="0">
                <a:latin typeface="+mn-lt"/>
              </a:rPr>
              <a:t>Demonstrate global commitment to women’s rights </a:t>
            </a:r>
          </a:p>
          <a:p>
            <a:pPr algn="ctr"/>
            <a:endParaRPr lang="en-US" sz="2800" b="1" kern="0" dirty="0">
              <a:latin typeface="+mn-lt"/>
            </a:endParaRPr>
          </a:p>
          <a:p>
            <a:pPr algn="ctr"/>
            <a:r>
              <a:rPr lang="en-US" sz="2800" b="1" kern="0" dirty="0">
                <a:latin typeface="+mn-lt"/>
              </a:rPr>
              <a:t>Be part of the international community</a:t>
            </a:r>
          </a:p>
          <a:p>
            <a:pPr algn="ctr"/>
            <a:endParaRPr lang="en-US" sz="2800" b="1" kern="0" dirty="0">
              <a:latin typeface="+mn-lt"/>
            </a:endParaRPr>
          </a:p>
          <a:p>
            <a:pPr algn="ctr"/>
            <a:r>
              <a:rPr lang="en-US" sz="2800" b="1" kern="0" dirty="0">
                <a:latin typeface="+mn-lt"/>
              </a:rPr>
              <a:t>Address local discrimination and violence</a:t>
            </a:r>
          </a:p>
        </p:txBody>
      </p:sp>
    </p:spTree>
    <p:extLst>
      <p:ext uri="{BB962C8B-B14F-4D97-AF65-F5344CB8AC3E}">
        <p14:creationId xmlns:p14="http://schemas.microsoft.com/office/powerpoint/2010/main" val="1152101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1686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5334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99633"/>
            <a:ext cx="945216" cy="501167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9" t="6226" r="1449" b="-1437"/>
          <a:stretch/>
        </p:blipFill>
        <p:spPr>
          <a:xfrm>
            <a:off x="1905000" y="21032"/>
            <a:ext cx="5488722" cy="681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90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1686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5334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99633"/>
            <a:ext cx="945216" cy="501167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 rotWithShape="1">
          <a:blip r:embed="rId3"/>
          <a:srcRect l="35042" t="23552" r="36539" b="43590"/>
          <a:stretch/>
        </p:blipFill>
        <p:spPr bwMode="auto">
          <a:xfrm>
            <a:off x="381000" y="611860"/>
            <a:ext cx="4479635" cy="2977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/>
          <a:srcRect l="17308" t="23742" r="18910" b="8262"/>
          <a:stretch/>
        </p:blipFill>
        <p:spPr bwMode="auto">
          <a:xfrm>
            <a:off x="3733800" y="3714981"/>
            <a:ext cx="4267200" cy="2685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16293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-1"/>
            <a:ext cx="9144000" cy="58477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492" y="2511"/>
            <a:ext cx="8641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>
                <a:latin typeface="+mn-lt"/>
              </a:rPr>
              <a:t>    World Without Genocide Action for CEDAW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892" y="530870"/>
            <a:ext cx="8991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US" sz="1400" b="1" kern="0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en-US" sz="3200" b="1" kern="0" dirty="0">
                <a:latin typeface="+mn-lt"/>
              </a:rPr>
              <a:t>Minnesota ratification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kern="0" dirty="0">
                <a:latin typeface="+mn-lt"/>
              </a:rPr>
              <a:t>Minneapolis, St. Paul, Edina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kern="0" dirty="0">
                <a:latin typeface="+mn-lt"/>
              </a:rPr>
              <a:t>Minnesota State Bar Association </a:t>
            </a:r>
            <a:r>
              <a:rPr lang="en-US" sz="3200" b="1" kern="0" dirty="0"/>
              <a:t>– </a:t>
            </a:r>
            <a:r>
              <a:rPr lang="en-US" sz="3200" b="1" kern="0" dirty="0">
                <a:latin typeface="+mn-lt"/>
              </a:rPr>
              <a:t>17,500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kern="0" dirty="0">
                <a:latin typeface="+mn-lt"/>
              </a:rPr>
              <a:t>Minnesota Nurses’ Association – 21,000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b="1" kern="0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Education and advocacy to raise </a:t>
            </a:r>
            <a:r>
              <a:rPr lang="en-US" sz="3200" b="1" kern="0" dirty="0" err="1">
                <a:solidFill>
                  <a:srgbClr val="FFFF00"/>
                </a:solidFill>
                <a:latin typeface="+mn-lt"/>
              </a:rPr>
              <a:t>awreness</a:t>
            </a:r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 and </a:t>
            </a:r>
          </a:p>
          <a:p>
            <a:pPr>
              <a:spcAft>
                <a:spcPts val="1200"/>
              </a:spcAft>
            </a:pPr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end discrimination and violence against women.</a:t>
            </a:r>
          </a:p>
        </p:txBody>
      </p:sp>
    </p:spTree>
    <p:extLst>
      <p:ext uri="{BB962C8B-B14F-4D97-AF65-F5344CB8AC3E}">
        <p14:creationId xmlns:p14="http://schemas.microsoft.com/office/powerpoint/2010/main" val="392834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-1"/>
            <a:ext cx="9144000" cy="58477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-2"/>
            <a:ext cx="494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0" dirty="0">
                <a:latin typeface="+mn-lt"/>
              </a:rPr>
              <a:t>      Action for CEDAW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838202"/>
            <a:ext cx="894621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kern="0" dirty="0">
                <a:latin typeface="+mn-lt"/>
              </a:rPr>
              <a:t>Sign letters to senators advocating for CEDAW.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000" b="1" kern="0" dirty="0">
              <a:latin typeface="+mn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kern="0" dirty="0">
                <a:latin typeface="+mn-lt"/>
              </a:rPr>
              <a:t>Urge organization leaders to ratify CEDAW.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000" b="1" kern="0" dirty="0">
              <a:latin typeface="+mn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kern="0" dirty="0">
                <a:latin typeface="+mn-lt"/>
              </a:rPr>
              <a:t>Engage with mayors and city human rights committees to join </a:t>
            </a:r>
            <a:r>
              <a:rPr lang="en-US" sz="3200" b="1" i="1" kern="0" dirty="0">
                <a:latin typeface="+mn-lt"/>
              </a:rPr>
              <a:t>Cities for CEDAW</a:t>
            </a:r>
            <a:r>
              <a:rPr lang="en-US" sz="3200" b="1" kern="0" dirty="0">
                <a:latin typeface="+mn-lt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000" b="1" kern="0" dirty="0">
              <a:latin typeface="+mn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kern="0" dirty="0">
                <a:latin typeface="+mn-lt"/>
              </a:rPr>
              <a:t>Ask elected officials to advocate for CEDAW in Washington, DC.</a:t>
            </a:r>
          </a:p>
        </p:txBody>
      </p:sp>
    </p:spTree>
    <p:extLst>
      <p:ext uri="{BB962C8B-B14F-4D97-AF65-F5344CB8AC3E}">
        <p14:creationId xmlns:p14="http://schemas.microsoft.com/office/powerpoint/2010/main" val="132825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457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408" y="-3429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Women’s Rights From the Bench…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17" y="637092"/>
            <a:ext cx="9030878" cy="364592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2800" b="1" dirty="0"/>
              <a:t>2015:  Ewald v. Royal Norwegian Embassy – Minnesota District Court finds that </a:t>
            </a:r>
            <a:r>
              <a:rPr lang="en-US" sz="2800" b="1" dirty="0">
                <a:solidFill>
                  <a:srgbClr val="FFFF00"/>
                </a:solidFill>
              </a:rPr>
              <a:t>Norway violated equal-pay law </a:t>
            </a:r>
            <a:r>
              <a:rPr lang="en-US" sz="2800" b="1" dirty="0"/>
              <a:t>by paying a female employee $30,000 less than her male counterpart.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  <p:pic>
        <p:nvPicPr>
          <p:cNvPr id="2052" name="Picture 4" descr="Image result for pay equit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21" y="2810924"/>
            <a:ext cx="5307495" cy="353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8050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Women’s Rights - Locally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962" y="1944808"/>
            <a:ext cx="8692076" cy="1877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2543" y="4256654"/>
            <a:ext cx="5951765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75" i="1" dirty="0"/>
              <a:t>-Minnesota Women’s Consortium</a:t>
            </a:r>
          </a:p>
        </p:txBody>
      </p:sp>
      <p:sp>
        <p:nvSpPr>
          <p:cNvPr id="7" name="Rounded Rectangle 4"/>
          <p:cNvSpPr/>
          <p:nvPr/>
        </p:nvSpPr>
        <p:spPr>
          <a:xfrm>
            <a:off x="0" y="-1"/>
            <a:ext cx="9144000" cy="58477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9276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457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4157" y="533398"/>
            <a:ext cx="6635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0" dirty="0"/>
              <a:t>What are some challenges </a:t>
            </a:r>
          </a:p>
          <a:p>
            <a:pPr algn="ctr"/>
            <a:r>
              <a:rPr lang="en-US" sz="3200" b="1" kern="0" dirty="0"/>
              <a:t>facing women in the US today?</a:t>
            </a:r>
          </a:p>
        </p:txBody>
      </p:sp>
      <p:pic>
        <p:nvPicPr>
          <p:cNvPr id="1026" name="Picture 2" descr="https://lh3.googleusercontent.com/smkjbtXJ3MDZzaoF7gbe7esK7EAU4PJ_vxlNVerG1aSbESFQZsL-uyi8QiI9Y36XEpsk5c4=s13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30" y="1686814"/>
            <a:ext cx="6909537" cy="428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595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457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550" y="854704"/>
            <a:ext cx="844689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1 in 4 </a:t>
            </a:r>
            <a:r>
              <a:rPr lang="en-US" sz="3200" b="1" kern="0" dirty="0">
                <a:latin typeface="+mn-lt"/>
              </a:rPr>
              <a:t>college women will be sexually assaulted.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kern="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2,400,000</a:t>
            </a:r>
            <a:r>
              <a:rPr lang="en-US" sz="3200" b="1" kern="0" dirty="0">
                <a:latin typeface="+mn-lt"/>
              </a:rPr>
              <a:t> women in the US report injuries from intimate partners.</a:t>
            </a:r>
          </a:p>
          <a:p>
            <a:pPr>
              <a:spcAft>
                <a:spcPts val="600"/>
              </a:spcAft>
            </a:pPr>
            <a:endParaRPr lang="en-US" sz="3200" b="1" kern="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3200" b="1" kern="0" dirty="0">
                <a:latin typeface="+mn-lt"/>
              </a:rPr>
              <a:t>US – ranks </a:t>
            </a:r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61</a:t>
            </a:r>
            <a:r>
              <a:rPr lang="en-US" sz="3200" b="1" kern="0" baseline="30000" dirty="0">
                <a:solidFill>
                  <a:srgbClr val="FFFF00"/>
                </a:solidFill>
                <a:latin typeface="+mn-lt"/>
              </a:rPr>
              <a:t>st</a:t>
            </a:r>
            <a:r>
              <a:rPr lang="en-US" sz="3200" b="1" kern="0" dirty="0">
                <a:latin typeface="+mn-lt"/>
              </a:rPr>
              <a:t> out of 184 countries on maternal deaths during pregnancy and childbirth</a:t>
            </a:r>
          </a:p>
          <a:p>
            <a:pPr>
              <a:spcAft>
                <a:spcPts val="600"/>
              </a:spcAft>
            </a:pPr>
            <a:endParaRPr lang="en-US" sz="3200" b="1" kern="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4597" y="-81409"/>
            <a:ext cx="472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0" dirty="0">
                <a:latin typeface="+mn-lt"/>
              </a:rPr>
              <a:t>National Numbers</a:t>
            </a:r>
          </a:p>
        </p:txBody>
      </p:sp>
    </p:spTree>
    <p:extLst>
      <p:ext uri="{BB962C8B-B14F-4D97-AF65-F5344CB8AC3E}">
        <p14:creationId xmlns:p14="http://schemas.microsoft.com/office/powerpoint/2010/main" val="89473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457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550" y="854704"/>
            <a:ext cx="844689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Every nine seconds, </a:t>
            </a:r>
            <a:r>
              <a:rPr lang="en-US" sz="3200" b="1" kern="0" dirty="0">
                <a:latin typeface="+mn-lt"/>
              </a:rPr>
              <a:t>a woman in the US is assaulted or beaten.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kern="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Women constitute 94% </a:t>
            </a:r>
            <a:r>
              <a:rPr lang="en-US" sz="3200" b="1" kern="0" dirty="0">
                <a:latin typeface="+mn-lt"/>
              </a:rPr>
              <a:t>of the victims of murder-suicides in the US.</a:t>
            </a:r>
          </a:p>
          <a:p>
            <a:pPr>
              <a:spcAft>
                <a:spcPts val="600"/>
              </a:spcAft>
            </a:pPr>
            <a:endParaRPr lang="en-US" sz="3200" b="1" kern="0" dirty="0">
              <a:latin typeface="+mn-lt"/>
            </a:endParaRPr>
          </a:p>
          <a:p>
            <a:pPr>
              <a:spcAft>
                <a:spcPts val="600"/>
              </a:spcAft>
            </a:pPr>
            <a:endParaRPr lang="en-US" sz="3200" b="1" kern="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4597" y="-81409"/>
            <a:ext cx="472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0" dirty="0">
                <a:latin typeface="+mn-lt"/>
              </a:rPr>
              <a:t>National Numbers</a:t>
            </a:r>
          </a:p>
        </p:txBody>
      </p:sp>
    </p:spTree>
    <p:extLst>
      <p:ext uri="{BB962C8B-B14F-4D97-AF65-F5344CB8AC3E}">
        <p14:creationId xmlns:p14="http://schemas.microsoft.com/office/powerpoint/2010/main" val="62339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457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8550" y="579564"/>
            <a:ext cx="8446899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kern="0" dirty="0"/>
              <a:t>Women make </a:t>
            </a:r>
            <a:r>
              <a:rPr lang="en-US" sz="3200" b="1" kern="0" dirty="0">
                <a:solidFill>
                  <a:srgbClr val="FFFF00"/>
                </a:solidFill>
              </a:rPr>
              <a:t>78 cents </a:t>
            </a:r>
            <a:r>
              <a:rPr lang="en-US" sz="3200" b="1" kern="0" dirty="0"/>
              <a:t>to a man’s dollar, a gender gap of more than 20%. </a:t>
            </a:r>
          </a:p>
          <a:p>
            <a:pPr>
              <a:spcAft>
                <a:spcPts val="600"/>
              </a:spcAft>
            </a:pPr>
            <a:r>
              <a:rPr lang="en-US" sz="3200" b="1" kern="0" dirty="0"/>
              <a:t>Women of color make less.</a:t>
            </a:r>
          </a:p>
          <a:p>
            <a:pPr>
              <a:spcAft>
                <a:spcPts val="600"/>
              </a:spcAft>
            </a:pPr>
            <a:endParaRPr lang="en-US" sz="3200" b="1" kern="0" dirty="0">
              <a:solidFill>
                <a:srgbClr val="FFFF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3200" b="1" kern="0" dirty="0"/>
              <a:t>			African-American  </a:t>
            </a:r>
            <a:r>
              <a:rPr lang="en-US" sz="3200" b="1" kern="0" dirty="0">
                <a:solidFill>
                  <a:srgbClr val="FFFF00"/>
                </a:solidFill>
              </a:rPr>
              <a:t>64 cents</a:t>
            </a:r>
          </a:p>
          <a:p>
            <a:pPr>
              <a:spcAft>
                <a:spcPts val="600"/>
              </a:spcAft>
            </a:pPr>
            <a:r>
              <a:rPr lang="en-US" sz="3200" b="1" kern="0" dirty="0"/>
              <a:t>			American Indian    </a:t>
            </a:r>
            <a:r>
              <a:rPr lang="en-US" sz="3200" b="1" kern="0" dirty="0">
                <a:solidFill>
                  <a:srgbClr val="FFFF00"/>
                </a:solidFill>
              </a:rPr>
              <a:t>59 cents</a:t>
            </a:r>
          </a:p>
          <a:p>
            <a:pPr>
              <a:spcAft>
                <a:spcPts val="600"/>
              </a:spcAft>
            </a:pPr>
            <a:r>
              <a:rPr lang="en-US" sz="3200" b="1" kern="0" dirty="0">
                <a:solidFill>
                  <a:srgbClr val="FFFF00"/>
                </a:solidFill>
              </a:rPr>
              <a:t>			</a:t>
            </a:r>
            <a:r>
              <a:rPr lang="en-US" sz="3200" b="1" kern="0" dirty="0"/>
              <a:t>Latina					    </a:t>
            </a:r>
            <a:r>
              <a:rPr lang="en-US" sz="3200" b="1" kern="0" dirty="0">
                <a:solidFill>
                  <a:srgbClr val="FFFF00"/>
                </a:solidFill>
              </a:rPr>
              <a:t>54 cents</a:t>
            </a:r>
          </a:p>
          <a:p>
            <a:pPr>
              <a:spcAft>
                <a:spcPts val="600"/>
              </a:spcAft>
            </a:pPr>
            <a:endParaRPr lang="en-US" sz="3200" b="1" kern="0" dirty="0">
              <a:solidFill>
                <a:srgbClr val="FFFF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3200" b="1" kern="0" dirty="0"/>
              <a:t>Of 37,000,000 Americans living in poverty, </a:t>
            </a:r>
            <a:r>
              <a:rPr lang="en-US" sz="3200" b="1" kern="0" dirty="0">
                <a:solidFill>
                  <a:srgbClr val="FFFF00"/>
                </a:solidFill>
              </a:rPr>
              <a:t>56% are women.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4597" y="-81409"/>
            <a:ext cx="472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0" dirty="0">
                <a:latin typeface="+mn-lt"/>
              </a:rPr>
              <a:t>National Numbers</a:t>
            </a:r>
          </a:p>
        </p:txBody>
      </p:sp>
    </p:spTree>
    <p:extLst>
      <p:ext uri="{BB962C8B-B14F-4D97-AF65-F5344CB8AC3E}">
        <p14:creationId xmlns:p14="http://schemas.microsoft.com/office/powerpoint/2010/main" val="181223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-1"/>
            <a:ext cx="9144000" cy="457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899635"/>
            <a:ext cx="945216" cy="501167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0" y="6477000"/>
            <a:ext cx="9144000" cy="381000"/>
          </a:xfrm>
          <a:prstGeom prst="roundRect">
            <a:avLst/>
          </a:prstGeom>
          <a:solidFill>
            <a:srgbClr val="BE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243" y="432282"/>
            <a:ext cx="876692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684,000</a:t>
            </a:r>
            <a:r>
              <a:rPr lang="en-US" sz="3200" b="1" kern="0" dirty="0">
                <a:latin typeface="+mn-lt"/>
              </a:rPr>
              <a:t> Minnesota women will be raped, stalked, or experience violence by an intimate partner in their lifetimes.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kern="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3200" b="1" kern="0" dirty="0">
                <a:latin typeface="+mn-lt"/>
              </a:rPr>
              <a:t>MN District Courts:  </a:t>
            </a:r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27,288</a:t>
            </a:r>
            <a:r>
              <a:rPr lang="en-US" sz="3200" b="1" kern="0" dirty="0">
                <a:latin typeface="+mn-lt"/>
              </a:rPr>
              <a:t> domestic violence cases.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kern="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10,965 </a:t>
            </a:r>
            <a:r>
              <a:rPr lang="en-US" sz="3200" b="1" kern="0" dirty="0">
                <a:latin typeface="+mn-lt"/>
              </a:rPr>
              <a:t>orders for protection.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kern="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3200" b="1" kern="0" dirty="0">
                <a:latin typeface="+mn-lt"/>
              </a:rPr>
              <a:t>Twin Cities on any weekend night:  </a:t>
            </a:r>
          </a:p>
          <a:p>
            <a:pPr>
              <a:spcAft>
                <a:spcPts val="600"/>
              </a:spcAft>
            </a:pPr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45 girls under 18 sold for sex</a:t>
            </a:r>
            <a:r>
              <a:rPr lang="en-US" sz="3200" b="1" kern="0" dirty="0">
                <a:latin typeface="+mn-lt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kern="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4597" y="-81409"/>
            <a:ext cx="4722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kern="0" dirty="0">
                <a:latin typeface="+mn-lt"/>
              </a:rPr>
              <a:t>Minnesota Numbers</a:t>
            </a:r>
          </a:p>
        </p:txBody>
      </p:sp>
    </p:spTree>
    <p:extLst>
      <p:ext uri="{BB962C8B-B14F-4D97-AF65-F5344CB8AC3E}">
        <p14:creationId xmlns:p14="http://schemas.microsoft.com/office/powerpoint/2010/main" val="248882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Edina Powerpoint</Template>
  <TotalTime>631</TotalTime>
  <Words>1005</Words>
  <Application>Microsoft Office PowerPoint</Application>
  <PresentationFormat>On-screen Show (4:3)</PresentationFormat>
  <Paragraphs>155</Paragraphs>
  <Slides>40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ＭＳ Ｐゴシック</vt:lpstr>
      <vt:lpstr>1_Office Theme</vt:lpstr>
      <vt:lpstr>   CEDAW  The Convention on the Elimination of Discrimination against Women   </vt:lpstr>
      <vt:lpstr> </vt:lpstr>
      <vt:lpstr>Women’s Rights From the Bench…</vt:lpstr>
      <vt:lpstr>Women’s Rights From the Bench…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CEDAW’s Core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Women’s Rights Globally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Women’s Rights - Locally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EJK</dc:creator>
  <cp:lastModifiedBy>Emily</cp:lastModifiedBy>
  <cp:revision>58</cp:revision>
  <dcterms:created xsi:type="dcterms:W3CDTF">2015-05-30T01:12:49Z</dcterms:created>
  <dcterms:modified xsi:type="dcterms:W3CDTF">2017-02-21T20:50:04Z</dcterms:modified>
</cp:coreProperties>
</file>